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0.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31"/>
  </p:notesMasterIdLst>
  <p:sldIdLst>
    <p:sldId id="256" r:id="rId2"/>
    <p:sldId id="258" r:id="rId3"/>
    <p:sldId id="328" r:id="rId4"/>
    <p:sldId id="344" r:id="rId5"/>
    <p:sldId id="347" r:id="rId6"/>
    <p:sldId id="348" r:id="rId7"/>
    <p:sldId id="331" r:id="rId8"/>
    <p:sldId id="338" r:id="rId9"/>
    <p:sldId id="339" r:id="rId10"/>
    <p:sldId id="316" r:id="rId11"/>
    <p:sldId id="346" r:id="rId12"/>
    <p:sldId id="297" r:id="rId13"/>
    <p:sldId id="298" r:id="rId14"/>
    <p:sldId id="299" r:id="rId15"/>
    <p:sldId id="308" r:id="rId16"/>
    <p:sldId id="329" r:id="rId17"/>
    <p:sldId id="309" r:id="rId18"/>
    <p:sldId id="342" r:id="rId19"/>
    <p:sldId id="345" r:id="rId20"/>
    <p:sldId id="302" r:id="rId21"/>
    <p:sldId id="303" r:id="rId22"/>
    <p:sldId id="340" r:id="rId23"/>
    <p:sldId id="306" r:id="rId24"/>
    <p:sldId id="307" r:id="rId25"/>
    <p:sldId id="312" r:id="rId26"/>
    <p:sldId id="313" r:id="rId27"/>
    <p:sldId id="262" r:id="rId28"/>
    <p:sldId id="318" r:id="rId29"/>
    <p:sldId id="335" r:id="rId30"/>
  </p:sldIdLst>
  <p:sldSz cx="9144000" cy="5143500" type="screen16x9"/>
  <p:notesSz cx="6858000" cy="9144000"/>
  <p:embeddedFontLst>
    <p:embeddedFont>
      <p:font typeface="Brush Script MT" panose="03060802040406070304" pitchFamily="66" charset="0"/>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5256" autoAdjust="0"/>
  </p:normalViewPr>
  <p:slideViewPr>
    <p:cSldViewPr snapToGrid="0">
      <p:cViewPr varScale="1">
        <p:scale>
          <a:sx n="79" d="100"/>
          <a:sy n="79" d="100"/>
        </p:scale>
        <p:origin x="96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42F6E-D5AA-420F-93D2-A6125A36B5F5}"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ru-RU"/>
        </a:p>
      </dgm:t>
    </dgm:pt>
    <dgm:pt modelId="{A0580C29-63B8-402A-82BC-8EA470C64639}">
      <dgm:prSet phldrT="[Текст]" custT="1"/>
      <dgm:spPr/>
      <dgm:t>
        <a:bodyPr/>
        <a:lstStyle/>
        <a:p>
          <a:r>
            <a:rPr lang="en-US" sz="2000" dirty="0"/>
            <a:t>Inorganic compounds</a:t>
          </a:r>
          <a:endParaRPr lang="ru-RU" sz="2000" dirty="0"/>
        </a:p>
      </dgm:t>
    </dgm:pt>
    <dgm:pt modelId="{D2D7392C-DA26-43A9-B600-80F176A878A4}" type="parTrans" cxnId="{987A1B50-D983-4A29-801A-85406D81E906}">
      <dgm:prSet/>
      <dgm:spPr/>
      <dgm:t>
        <a:bodyPr/>
        <a:lstStyle/>
        <a:p>
          <a:endParaRPr lang="ru-RU"/>
        </a:p>
      </dgm:t>
    </dgm:pt>
    <dgm:pt modelId="{BBA4F409-22FA-4019-BD16-528B4BE2731F}" type="sibTrans" cxnId="{987A1B50-D983-4A29-801A-85406D81E906}">
      <dgm:prSet/>
      <dgm:spPr/>
      <dgm:t>
        <a:bodyPr/>
        <a:lstStyle/>
        <a:p>
          <a:endParaRPr lang="ru-RU"/>
        </a:p>
      </dgm:t>
    </dgm:pt>
    <dgm:pt modelId="{4C30B319-4433-4E1B-AC14-51A761996A44}">
      <dgm:prSet phldrT="[Текст]" custT="1"/>
      <dgm:spPr/>
      <dgm:t>
        <a:bodyPr/>
        <a:lstStyle/>
        <a:p>
          <a:r>
            <a:rPr lang="en-US" sz="2000" dirty="0"/>
            <a:t>Oxides</a:t>
          </a:r>
          <a:endParaRPr lang="ru-RU" sz="2000" dirty="0"/>
        </a:p>
      </dgm:t>
    </dgm:pt>
    <dgm:pt modelId="{0B64EFC7-AD3A-4D42-97F0-7398C4E887FD}" type="parTrans" cxnId="{DC1BD2D4-9C71-4580-BBA4-E5F0DECE687E}">
      <dgm:prSet/>
      <dgm:spPr/>
      <dgm:t>
        <a:bodyPr/>
        <a:lstStyle/>
        <a:p>
          <a:endParaRPr lang="ru-RU"/>
        </a:p>
      </dgm:t>
    </dgm:pt>
    <dgm:pt modelId="{F5D137D8-5124-4E8F-82F0-9BFC14A41F1A}" type="sibTrans" cxnId="{DC1BD2D4-9C71-4580-BBA4-E5F0DECE687E}">
      <dgm:prSet/>
      <dgm:spPr/>
      <dgm:t>
        <a:bodyPr/>
        <a:lstStyle/>
        <a:p>
          <a:endParaRPr lang="ru-RU"/>
        </a:p>
      </dgm:t>
    </dgm:pt>
    <dgm:pt modelId="{162904B4-B802-4FFA-A8D4-86DCE44BB8DF}">
      <dgm:prSet phldrT="[Текст]" custT="1"/>
      <dgm:spPr/>
      <dgm:t>
        <a:bodyPr/>
        <a:lstStyle/>
        <a:p>
          <a:r>
            <a:rPr lang="en-US" sz="1400" b="0" i="0" dirty="0"/>
            <a:t>The compounds that contain 1 oxygen atom</a:t>
          </a:r>
          <a:endParaRPr lang="ru-RU" sz="1400" dirty="0"/>
        </a:p>
      </dgm:t>
    </dgm:pt>
    <dgm:pt modelId="{EC346873-190E-4484-8FD7-F8650E1786D0}" type="parTrans" cxnId="{2C28D7E9-341C-481C-A15A-9C5D362D8DE7}">
      <dgm:prSet/>
      <dgm:spPr/>
      <dgm:t>
        <a:bodyPr/>
        <a:lstStyle/>
        <a:p>
          <a:endParaRPr lang="ru-RU"/>
        </a:p>
      </dgm:t>
    </dgm:pt>
    <dgm:pt modelId="{3844E51B-6936-4F77-93FF-05DDB46348AA}" type="sibTrans" cxnId="{2C28D7E9-341C-481C-A15A-9C5D362D8DE7}">
      <dgm:prSet/>
      <dgm:spPr/>
      <dgm:t>
        <a:bodyPr/>
        <a:lstStyle/>
        <a:p>
          <a:endParaRPr lang="ru-RU"/>
        </a:p>
      </dgm:t>
    </dgm:pt>
    <dgm:pt modelId="{54E4020A-F17E-4745-9427-4E6D243D43BD}">
      <dgm:prSet phldrT="[Текст]" custT="1"/>
      <dgm:spPr/>
      <dgm:t>
        <a:bodyPr/>
        <a:lstStyle/>
        <a:p>
          <a:r>
            <a:rPr lang="en-US" sz="2000" dirty="0"/>
            <a:t>Acids</a:t>
          </a:r>
          <a:endParaRPr lang="ru-RU" sz="2000" dirty="0"/>
        </a:p>
      </dgm:t>
    </dgm:pt>
    <dgm:pt modelId="{956E1E46-1F72-4E34-BC92-B901ED9B4545}" type="parTrans" cxnId="{0FA8D780-C328-45A9-8C62-AD0F4813D827}">
      <dgm:prSet/>
      <dgm:spPr/>
      <dgm:t>
        <a:bodyPr/>
        <a:lstStyle/>
        <a:p>
          <a:endParaRPr lang="ru-RU"/>
        </a:p>
      </dgm:t>
    </dgm:pt>
    <dgm:pt modelId="{617DE54C-863D-4F17-B3E7-BCD4D1F7016F}" type="sibTrans" cxnId="{0FA8D780-C328-45A9-8C62-AD0F4813D827}">
      <dgm:prSet/>
      <dgm:spPr/>
      <dgm:t>
        <a:bodyPr/>
        <a:lstStyle/>
        <a:p>
          <a:endParaRPr lang="ru-RU"/>
        </a:p>
      </dgm:t>
    </dgm:pt>
    <dgm:pt modelId="{F84CD6A2-9DB9-4FA1-86E5-BE0C5BF14305}">
      <dgm:prSet phldrT="[Текст]" custT="1"/>
      <dgm:spPr/>
      <dgm:t>
        <a:bodyPr/>
        <a:lstStyle/>
        <a:p>
          <a:r>
            <a:rPr lang="en-US" sz="2000" dirty="0"/>
            <a:t>Salts</a:t>
          </a:r>
          <a:endParaRPr lang="ru-RU" sz="2000" dirty="0"/>
        </a:p>
      </dgm:t>
    </dgm:pt>
    <dgm:pt modelId="{144A0FB6-4791-46F4-A98C-DDD6E0C9EC7B}" type="parTrans" cxnId="{C6966B00-0C97-41F8-AC4F-E66ED7F2044A}">
      <dgm:prSet/>
      <dgm:spPr/>
      <dgm:t>
        <a:bodyPr/>
        <a:lstStyle/>
        <a:p>
          <a:endParaRPr lang="ru-RU"/>
        </a:p>
      </dgm:t>
    </dgm:pt>
    <dgm:pt modelId="{364C9017-C53C-411F-A526-CE47E4F025A6}" type="sibTrans" cxnId="{C6966B00-0C97-41F8-AC4F-E66ED7F2044A}">
      <dgm:prSet/>
      <dgm:spPr/>
      <dgm:t>
        <a:bodyPr/>
        <a:lstStyle/>
        <a:p>
          <a:endParaRPr lang="ru-RU"/>
        </a:p>
      </dgm:t>
    </dgm:pt>
    <dgm:pt modelId="{C4C613EC-0B03-44B2-B8C5-9831F5BBA668}">
      <dgm:prSet phldrT="[Текст]" custT="1"/>
      <dgm:spPr/>
      <dgm:t>
        <a:bodyPr/>
        <a:lstStyle/>
        <a:p>
          <a:r>
            <a:rPr lang="en-US" sz="1600" b="0" i="0" dirty="0"/>
            <a:t>Consist of two elements, one of which is</a:t>
          </a:r>
          <a:br>
            <a:rPr lang="en-US" sz="1600" dirty="0"/>
          </a:br>
          <a:r>
            <a:rPr lang="en-US" sz="1600" b="0" i="0" dirty="0"/>
            <a:t>oxygen</a:t>
          </a:r>
          <a:endParaRPr lang="ru-RU" sz="1600" dirty="0"/>
        </a:p>
      </dgm:t>
    </dgm:pt>
    <dgm:pt modelId="{27C0AEEA-25D0-4731-AABE-517137F51248}" type="parTrans" cxnId="{0EBFC72A-DDB0-43FE-A5C3-1FC25A97795C}">
      <dgm:prSet/>
      <dgm:spPr/>
      <dgm:t>
        <a:bodyPr/>
        <a:lstStyle/>
        <a:p>
          <a:endParaRPr lang="ru-RU"/>
        </a:p>
      </dgm:t>
    </dgm:pt>
    <dgm:pt modelId="{739500FC-9EDA-45F2-8D68-3C31B1302404}" type="sibTrans" cxnId="{0EBFC72A-DDB0-43FE-A5C3-1FC25A97795C}">
      <dgm:prSet/>
      <dgm:spPr/>
      <dgm:t>
        <a:bodyPr/>
        <a:lstStyle/>
        <a:p>
          <a:endParaRPr lang="ru-RU"/>
        </a:p>
      </dgm:t>
    </dgm:pt>
    <dgm:pt modelId="{F8F53455-3DE5-4271-965F-C8C2404C4A48}">
      <dgm:prSet phldrT="[Текст]" custT="1"/>
      <dgm:spPr/>
      <dgm:t>
        <a:bodyPr/>
        <a:lstStyle/>
        <a:p>
          <a:r>
            <a:rPr lang="en-US" sz="2000" dirty="0"/>
            <a:t>Bases</a:t>
          </a:r>
          <a:endParaRPr lang="ru-RU" sz="2000" dirty="0"/>
        </a:p>
      </dgm:t>
    </dgm:pt>
    <dgm:pt modelId="{DB2E2269-1CF5-4BDB-8769-D341F81DA2A9}" type="sibTrans" cxnId="{1292DB2F-F152-42A8-8DD8-437F2668BF8E}">
      <dgm:prSet/>
      <dgm:spPr/>
      <dgm:t>
        <a:bodyPr/>
        <a:lstStyle/>
        <a:p>
          <a:endParaRPr lang="ru-RU"/>
        </a:p>
      </dgm:t>
    </dgm:pt>
    <dgm:pt modelId="{7C170217-2912-4FA4-9C80-23F31DD7FD16}" type="parTrans" cxnId="{1292DB2F-F152-42A8-8DD8-437F2668BF8E}">
      <dgm:prSet/>
      <dgm:spPr/>
      <dgm:t>
        <a:bodyPr/>
        <a:lstStyle/>
        <a:p>
          <a:endParaRPr lang="ru-RU"/>
        </a:p>
      </dgm:t>
    </dgm:pt>
    <dgm:pt modelId="{40BB6DAD-B22F-451B-8818-FAAF6A543DA6}">
      <dgm:prSet custT="1"/>
      <dgm:spPr/>
      <dgm:t>
        <a:bodyPr/>
        <a:lstStyle/>
        <a:p>
          <a:r>
            <a:rPr lang="en-US" sz="1400" b="0" i="0" dirty="0"/>
            <a:t>Dissolve in water and produce H</a:t>
          </a:r>
          <a:r>
            <a:rPr lang="en-US" sz="1400" b="0" i="0" baseline="30000" dirty="0"/>
            <a:t>+</a:t>
          </a:r>
          <a:r>
            <a:rPr lang="en-US" sz="1400" b="0" i="0" dirty="0"/>
            <a:t>.</a:t>
          </a:r>
          <a:endParaRPr lang="en-US" sz="1400" dirty="0"/>
        </a:p>
      </dgm:t>
    </dgm:pt>
    <dgm:pt modelId="{25BECB03-573D-4378-A68A-AE839F212986}" type="parTrans" cxnId="{4B640772-6116-4D96-B478-B0B7417A0A9E}">
      <dgm:prSet/>
      <dgm:spPr/>
      <dgm:t>
        <a:bodyPr/>
        <a:lstStyle/>
        <a:p>
          <a:endParaRPr lang="ru-RU"/>
        </a:p>
      </dgm:t>
    </dgm:pt>
    <dgm:pt modelId="{1E972D56-F361-4A9C-9918-044C1B0CE1A2}" type="sibTrans" cxnId="{4B640772-6116-4D96-B478-B0B7417A0A9E}">
      <dgm:prSet/>
      <dgm:spPr/>
      <dgm:t>
        <a:bodyPr/>
        <a:lstStyle/>
        <a:p>
          <a:endParaRPr lang="ru-RU"/>
        </a:p>
      </dgm:t>
    </dgm:pt>
    <dgm:pt modelId="{E804E6E3-A846-44DE-8C0E-37DC349BB74B}">
      <dgm:prSet custT="1"/>
      <dgm:spPr/>
      <dgm:t>
        <a:bodyPr/>
        <a:lstStyle/>
        <a:p>
          <a:r>
            <a:rPr lang="en-US" sz="1600" b="0" i="0" dirty="0"/>
            <a:t>Accept acids' H</a:t>
          </a:r>
          <a:r>
            <a:rPr lang="en-US" sz="1600" b="0" i="0" baseline="30000" dirty="0"/>
            <a:t>+</a:t>
          </a:r>
          <a:r>
            <a:rPr lang="en-US" sz="1600" b="0" i="0" dirty="0"/>
            <a:t> such as NaOH and MgO.</a:t>
          </a:r>
          <a:endParaRPr lang="en-US" sz="1600" dirty="0"/>
        </a:p>
      </dgm:t>
    </dgm:pt>
    <dgm:pt modelId="{9FA7C82B-945F-477E-AF82-380C86C5557F}" type="parTrans" cxnId="{01E3444E-2E82-40E1-BEE8-E7051562D644}">
      <dgm:prSet/>
      <dgm:spPr/>
      <dgm:t>
        <a:bodyPr/>
        <a:lstStyle/>
        <a:p>
          <a:endParaRPr lang="ru-RU"/>
        </a:p>
      </dgm:t>
    </dgm:pt>
    <dgm:pt modelId="{27AB0B68-0B0F-4201-9A3A-9AA7842B316F}" type="sibTrans" cxnId="{01E3444E-2E82-40E1-BEE8-E7051562D644}">
      <dgm:prSet/>
      <dgm:spPr/>
      <dgm:t>
        <a:bodyPr/>
        <a:lstStyle/>
        <a:p>
          <a:endParaRPr lang="ru-RU"/>
        </a:p>
      </dgm:t>
    </dgm:pt>
    <dgm:pt modelId="{AF20B5BC-F8B3-4F8F-8145-1A0F11BF0A45}" type="pres">
      <dgm:prSet presAssocID="{C8E42F6E-D5AA-420F-93D2-A6125A36B5F5}" presName="diagram" presStyleCnt="0">
        <dgm:presLayoutVars>
          <dgm:chPref val="1"/>
          <dgm:dir/>
          <dgm:animOne val="branch"/>
          <dgm:animLvl val="lvl"/>
          <dgm:resizeHandles val="exact"/>
        </dgm:presLayoutVars>
      </dgm:prSet>
      <dgm:spPr/>
    </dgm:pt>
    <dgm:pt modelId="{1D2B3F68-AAAC-4ACD-A182-0319DAE3FD1A}" type="pres">
      <dgm:prSet presAssocID="{A0580C29-63B8-402A-82BC-8EA470C64639}" presName="root1" presStyleCnt="0"/>
      <dgm:spPr/>
    </dgm:pt>
    <dgm:pt modelId="{9824C94B-0C10-4F72-B59E-C5EFB6F14010}" type="pres">
      <dgm:prSet presAssocID="{A0580C29-63B8-402A-82BC-8EA470C64639}" presName="LevelOneTextNode" presStyleLbl="node0" presStyleIdx="0" presStyleCnt="1">
        <dgm:presLayoutVars>
          <dgm:chPref val="3"/>
        </dgm:presLayoutVars>
      </dgm:prSet>
      <dgm:spPr/>
    </dgm:pt>
    <dgm:pt modelId="{70A3A40D-7F0B-4AE8-9F85-7F114C5AC2A1}" type="pres">
      <dgm:prSet presAssocID="{A0580C29-63B8-402A-82BC-8EA470C64639}" presName="level2hierChild" presStyleCnt="0"/>
      <dgm:spPr/>
    </dgm:pt>
    <dgm:pt modelId="{4552D47C-B2AB-4F9E-A9ED-412D5192A9EE}" type="pres">
      <dgm:prSet presAssocID="{0B64EFC7-AD3A-4D42-97F0-7398C4E887FD}" presName="conn2-1" presStyleLbl="parChTrans1D2" presStyleIdx="0" presStyleCnt="4"/>
      <dgm:spPr/>
    </dgm:pt>
    <dgm:pt modelId="{E4E0319A-D39E-438E-B088-7386EE49220F}" type="pres">
      <dgm:prSet presAssocID="{0B64EFC7-AD3A-4D42-97F0-7398C4E887FD}" presName="connTx" presStyleLbl="parChTrans1D2" presStyleIdx="0" presStyleCnt="4"/>
      <dgm:spPr/>
    </dgm:pt>
    <dgm:pt modelId="{4B17A928-18F3-4150-83E0-84D1CD0F3B64}" type="pres">
      <dgm:prSet presAssocID="{4C30B319-4433-4E1B-AC14-51A761996A44}" presName="root2" presStyleCnt="0"/>
      <dgm:spPr/>
    </dgm:pt>
    <dgm:pt modelId="{97C313C2-ED8C-4517-AD9B-B47FF1D720D4}" type="pres">
      <dgm:prSet presAssocID="{4C30B319-4433-4E1B-AC14-51A761996A44}" presName="LevelTwoTextNode" presStyleLbl="node2" presStyleIdx="0" presStyleCnt="4" custScaleX="63399" custScaleY="48034">
        <dgm:presLayoutVars>
          <dgm:chPref val="3"/>
        </dgm:presLayoutVars>
      </dgm:prSet>
      <dgm:spPr/>
    </dgm:pt>
    <dgm:pt modelId="{56FFCC5F-1CD0-459F-9BD1-8F3FCABA1D66}" type="pres">
      <dgm:prSet presAssocID="{4C30B319-4433-4E1B-AC14-51A761996A44}" presName="level3hierChild" presStyleCnt="0"/>
      <dgm:spPr/>
    </dgm:pt>
    <dgm:pt modelId="{47F13D7D-FD5E-4C66-893E-30EBC917CDB3}" type="pres">
      <dgm:prSet presAssocID="{EC346873-190E-4484-8FD7-F8650E1786D0}" presName="conn2-1" presStyleLbl="parChTrans1D3" presStyleIdx="0" presStyleCnt="4"/>
      <dgm:spPr/>
    </dgm:pt>
    <dgm:pt modelId="{46C635A1-6DE8-4E14-8FA1-06C5A0A538D4}" type="pres">
      <dgm:prSet presAssocID="{EC346873-190E-4484-8FD7-F8650E1786D0}" presName="connTx" presStyleLbl="parChTrans1D3" presStyleIdx="0" presStyleCnt="4"/>
      <dgm:spPr/>
    </dgm:pt>
    <dgm:pt modelId="{C160F53D-63F7-47FA-BAC0-2F8C3CB38466}" type="pres">
      <dgm:prSet presAssocID="{162904B4-B802-4FFA-A8D4-86DCE44BB8DF}" presName="root2" presStyleCnt="0"/>
      <dgm:spPr/>
    </dgm:pt>
    <dgm:pt modelId="{25A97CED-2BD1-4393-B4DE-4AE54ECA21EA}" type="pres">
      <dgm:prSet presAssocID="{162904B4-B802-4FFA-A8D4-86DCE44BB8DF}" presName="LevelTwoTextNode" presStyleLbl="node3" presStyleIdx="0" presStyleCnt="4">
        <dgm:presLayoutVars>
          <dgm:chPref val="3"/>
        </dgm:presLayoutVars>
      </dgm:prSet>
      <dgm:spPr/>
    </dgm:pt>
    <dgm:pt modelId="{CDA225C3-EDBE-4B5F-BB1F-45EC1662F3EC}" type="pres">
      <dgm:prSet presAssocID="{162904B4-B802-4FFA-A8D4-86DCE44BB8DF}" presName="level3hierChild" presStyleCnt="0"/>
      <dgm:spPr/>
    </dgm:pt>
    <dgm:pt modelId="{5A1E8FAB-739B-4ECF-8320-209ECE877F46}" type="pres">
      <dgm:prSet presAssocID="{956E1E46-1F72-4E34-BC92-B901ED9B4545}" presName="conn2-1" presStyleLbl="parChTrans1D2" presStyleIdx="1" presStyleCnt="4"/>
      <dgm:spPr/>
    </dgm:pt>
    <dgm:pt modelId="{E191FC2D-E7B9-438C-81A2-AFAA61CA4875}" type="pres">
      <dgm:prSet presAssocID="{956E1E46-1F72-4E34-BC92-B901ED9B4545}" presName="connTx" presStyleLbl="parChTrans1D2" presStyleIdx="1" presStyleCnt="4"/>
      <dgm:spPr/>
    </dgm:pt>
    <dgm:pt modelId="{BD689A8A-19B5-456F-B3B7-E96EBE649403}" type="pres">
      <dgm:prSet presAssocID="{54E4020A-F17E-4745-9427-4E6D243D43BD}" presName="root2" presStyleCnt="0"/>
      <dgm:spPr/>
    </dgm:pt>
    <dgm:pt modelId="{80FED074-2B2B-4318-99B0-A62AD8C3BB8C}" type="pres">
      <dgm:prSet presAssocID="{54E4020A-F17E-4745-9427-4E6D243D43BD}" presName="LevelTwoTextNode" presStyleLbl="node2" presStyleIdx="1" presStyleCnt="4" custScaleX="63134" custScaleY="50142">
        <dgm:presLayoutVars>
          <dgm:chPref val="3"/>
        </dgm:presLayoutVars>
      </dgm:prSet>
      <dgm:spPr/>
    </dgm:pt>
    <dgm:pt modelId="{8D97A56F-B45C-4A25-8B21-CF489F366947}" type="pres">
      <dgm:prSet presAssocID="{54E4020A-F17E-4745-9427-4E6D243D43BD}" presName="level3hierChild" presStyleCnt="0"/>
      <dgm:spPr/>
    </dgm:pt>
    <dgm:pt modelId="{71BCD6DA-98EB-4D2A-8EAC-7C8036C1DDB7}" type="pres">
      <dgm:prSet presAssocID="{25BECB03-573D-4378-A68A-AE839F212986}" presName="conn2-1" presStyleLbl="parChTrans1D3" presStyleIdx="1" presStyleCnt="4"/>
      <dgm:spPr/>
    </dgm:pt>
    <dgm:pt modelId="{0F5352CB-EDC1-4982-85EA-F7CB52E26C86}" type="pres">
      <dgm:prSet presAssocID="{25BECB03-573D-4378-A68A-AE839F212986}" presName="connTx" presStyleLbl="parChTrans1D3" presStyleIdx="1" presStyleCnt="4"/>
      <dgm:spPr/>
    </dgm:pt>
    <dgm:pt modelId="{2D3F9D67-F597-4120-B7DE-4EBBE9E2B29A}" type="pres">
      <dgm:prSet presAssocID="{40BB6DAD-B22F-451B-8818-FAAF6A543DA6}" presName="root2" presStyleCnt="0"/>
      <dgm:spPr/>
    </dgm:pt>
    <dgm:pt modelId="{97D42408-5980-4AC8-A707-4DC0AE347BBD}" type="pres">
      <dgm:prSet presAssocID="{40BB6DAD-B22F-451B-8818-FAAF6A543DA6}" presName="LevelTwoTextNode" presStyleLbl="node3" presStyleIdx="1" presStyleCnt="4">
        <dgm:presLayoutVars>
          <dgm:chPref val="3"/>
        </dgm:presLayoutVars>
      </dgm:prSet>
      <dgm:spPr/>
    </dgm:pt>
    <dgm:pt modelId="{87396FD2-848B-4C58-A6D1-D60407DB6710}" type="pres">
      <dgm:prSet presAssocID="{40BB6DAD-B22F-451B-8818-FAAF6A543DA6}" presName="level3hierChild" presStyleCnt="0"/>
      <dgm:spPr/>
    </dgm:pt>
    <dgm:pt modelId="{6E173449-7BE5-445A-8E2D-780474F71BD7}" type="pres">
      <dgm:prSet presAssocID="{7C170217-2912-4FA4-9C80-23F31DD7FD16}" presName="conn2-1" presStyleLbl="parChTrans1D2" presStyleIdx="2" presStyleCnt="4"/>
      <dgm:spPr/>
    </dgm:pt>
    <dgm:pt modelId="{84B8F358-C67C-48D7-944B-4620170939E3}" type="pres">
      <dgm:prSet presAssocID="{7C170217-2912-4FA4-9C80-23F31DD7FD16}" presName="connTx" presStyleLbl="parChTrans1D2" presStyleIdx="2" presStyleCnt="4"/>
      <dgm:spPr/>
    </dgm:pt>
    <dgm:pt modelId="{DD18F96A-AAD5-48E4-99AF-A45907DAD04B}" type="pres">
      <dgm:prSet presAssocID="{F8F53455-3DE5-4271-965F-C8C2404C4A48}" presName="root2" presStyleCnt="0"/>
      <dgm:spPr/>
    </dgm:pt>
    <dgm:pt modelId="{CA4DFBDC-1DBD-41C1-8452-7C7A776ED685}" type="pres">
      <dgm:prSet presAssocID="{F8F53455-3DE5-4271-965F-C8C2404C4A48}" presName="LevelTwoTextNode" presStyleLbl="node2" presStyleIdx="2" presStyleCnt="4" custScaleX="63399" custScaleY="55006">
        <dgm:presLayoutVars>
          <dgm:chPref val="3"/>
        </dgm:presLayoutVars>
      </dgm:prSet>
      <dgm:spPr/>
    </dgm:pt>
    <dgm:pt modelId="{B97274D8-C39B-4B5B-8EB9-8921D31A9725}" type="pres">
      <dgm:prSet presAssocID="{F8F53455-3DE5-4271-965F-C8C2404C4A48}" presName="level3hierChild" presStyleCnt="0"/>
      <dgm:spPr/>
    </dgm:pt>
    <dgm:pt modelId="{4CE2D11D-9BE8-44F0-8FE5-2AC3F93D2EF5}" type="pres">
      <dgm:prSet presAssocID="{9FA7C82B-945F-477E-AF82-380C86C5557F}" presName="conn2-1" presStyleLbl="parChTrans1D3" presStyleIdx="2" presStyleCnt="4"/>
      <dgm:spPr/>
    </dgm:pt>
    <dgm:pt modelId="{D7DF6A76-3228-43D7-BF00-3808C8ECF513}" type="pres">
      <dgm:prSet presAssocID="{9FA7C82B-945F-477E-AF82-380C86C5557F}" presName="connTx" presStyleLbl="parChTrans1D3" presStyleIdx="2" presStyleCnt="4"/>
      <dgm:spPr/>
    </dgm:pt>
    <dgm:pt modelId="{3187BCFE-FAF6-4660-A785-26669EA17FFD}" type="pres">
      <dgm:prSet presAssocID="{E804E6E3-A846-44DE-8C0E-37DC349BB74B}" presName="root2" presStyleCnt="0"/>
      <dgm:spPr/>
    </dgm:pt>
    <dgm:pt modelId="{FC9D751B-34EA-4659-B07A-54CC2400B665}" type="pres">
      <dgm:prSet presAssocID="{E804E6E3-A846-44DE-8C0E-37DC349BB74B}" presName="LevelTwoTextNode" presStyleLbl="node3" presStyleIdx="2" presStyleCnt="4">
        <dgm:presLayoutVars>
          <dgm:chPref val="3"/>
        </dgm:presLayoutVars>
      </dgm:prSet>
      <dgm:spPr/>
    </dgm:pt>
    <dgm:pt modelId="{78701C46-48C5-42C2-818D-4944AD8758CC}" type="pres">
      <dgm:prSet presAssocID="{E804E6E3-A846-44DE-8C0E-37DC349BB74B}" presName="level3hierChild" presStyleCnt="0"/>
      <dgm:spPr/>
    </dgm:pt>
    <dgm:pt modelId="{56DF8E36-CFCF-4CAA-AB0B-49FCA9EE5AE3}" type="pres">
      <dgm:prSet presAssocID="{144A0FB6-4791-46F4-A98C-DDD6E0C9EC7B}" presName="conn2-1" presStyleLbl="parChTrans1D2" presStyleIdx="3" presStyleCnt="4"/>
      <dgm:spPr/>
    </dgm:pt>
    <dgm:pt modelId="{73899412-357B-4771-9A75-903DC0FDCE16}" type="pres">
      <dgm:prSet presAssocID="{144A0FB6-4791-46F4-A98C-DDD6E0C9EC7B}" presName="connTx" presStyleLbl="parChTrans1D2" presStyleIdx="3" presStyleCnt="4"/>
      <dgm:spPr/>
    </dgm:pt>
    <dgm:pt modelId="{BD405B12-6DD3-4606-AFB4-A69FF3B4E2E9}" type="pres">
      <dgm:prSet presAssocID="{F84CD6A2-9DB9-4FA1-86E5-BE0C5BF14305}" presName="root2" presStyleCnt="0"/>
      <dgm:spPr/>
    </dgm:pt>
    <dgm:pt modelId="{16EE0D9B-4359-4040-ABEA-51C4EDB3FF1F}" type="pres">
      <dgm:prSet presAssocID="{F84CD6A2-9DB9-4FA1-86E5-BE0C5BF14305}" presName="LevelTwoTextNode" presStyleLbl="node2" presStyleIdx="3" presStyleCnt="4" custScaleX="63399" custScaleY="47054">
        <dgm:presLayoutVars>
          <dgm:chPref val="3"/>
        </dgm:presLayoutVars>
      </dgm:prSet>
      <dgm:spPr/>
    </dgm:pt>
    <dgm:pt modelId="{8C4FA6E0-D7E8-4EB3-86E0-DD4FCBF49F50}" type="pres">
      <dgm:prSet presAssocID="{F84CD6A2-9DB9-4FA1-86E5-BE0C5BF14305}" presName="level3hierChild" presStyleCnt="0"/>
      <dgm:spPr/>
    </dgm:pt>
    <dgm:pt modelId="{7634E239-B963-4D0B-A672-EC00716A18F8}" type="pres">
      <dgm:prSet presAssocID="{27C0AEEA-25D0-4731-AABE-517137F51248}" presName="conn2-1" presStyleLbl="parChTrans1D3" presStyleIdx="3" presStyleCnt="4"/>
      <dgm:spPr/>
    </dgm:pt>
    <dgm:pt modelId="{94C34FB4-B6D7-4F74-B659-0E15D49F6290}" type="pres">
      <dgm:prSet presAssocID="{27C0AEEA-25D0-4731-AABE-517137F51248}" presName="connTx" presStyleLbl="parChTrans1D3" presStyleIdx="3" presStyleCnt="4"/>
      <dgm:spPr/>
    </dgm:pt>
    <dgm:pt modelId="{A52429E0-3850-4C99-8E42-BE7C72630002}" type="pres">
      <dgm:prSet presAssocID="{C4C613EC-0B03-44B2-B8C5-9831F5BBA668}" presName="root2" presStyleCnt="0"/>
      <dgm:spPr/>
    </dgm:pt>
    <dgm:pt modelId="{BF6B6151-7BCE-49E7-896A-137617A96525}" type="pres">
      <dgm:prSet presAssocID="{C4C613EC-0B03-44B2-B8C5-9831F5BBA668}" presName="LevelTwoTextNode" presStyleLbl="node3" presStyleIdx="3" presStyleCnt="4">
        <dgm:presLayoutVars>
          <dgm:chPref val="3"/>
        </dgm:presLayoutVars>
      </dgm:prSet>
      <dgm:spPr/>
    </dgm:pt>
    <dgm:pt modelId="{35A4E6FF-11F4-4BAF-A925-240A1D4C815C}" type="pres">
      <dgm:prSet presAssocID="{C4C613EC-0B03-44B2-B8C5-9831F5BBA668}" presName="level3hierChild" presStyleCnt="0"/>
      <dgm:spPr/>
    </dgm:pt>
  </dgm:ptLst>
  <dgm:cxnLst>
    <dgm:cxn modelId="{C6966B00-0C97-41F8-AC4F-E66ED7F2044A}" srcId="{A0580C29-63B8-402A-82BC-8EA470C64639}" destId="{F84CD6A2-9DB9-4FA1-86E5-BE0C5BF14305}" srcOrd="3" destOrd="0" parTransId="{144A0FB6-4791-46F4-A98C-DDD6E0C9EC7B}" sibTransId="{364C9017-C53C-411F-A526-CE47E4F025A6}"/>
    <dgm:cxn modelId="{638AD311-56C5-42AD-A4B2-52BFC302847B}" type="presOf" srcId="{7C170217-2912-4FA4-9C80-23F31DD7FD16}" destId="{6E173449-7BE5-445A-8E2D-780474F71BD7}" srcOrd="0" destOrd="0" presId="urn:microsoft.com/office/officeart/2005/8/layout/hierarchy2"/>
    <dgm:cxn modelId="{0EBFC72A-DDB0-43FE-A5C3-1FC25A97795C}" srcId="{F84CD6A2-9DB9-4FA1-86E5-BE0C5BF14305}" destId="{C4C613EC-0B03-44B2-B8C5-9831F5BBA668}" srcOrd="0" destOrd="0" parTransId="{27C0AEEA-25D0-4731-AABE-517137F51248}" sibTransId="{739500FC-9EDA-45F2-8D68-3C31B1302404}"/>
    <dgm:cxn modelId="{7BF56D2D-3B4E-4027-80DF-B4CEABEEB623}" type="presOf" srcId="{A0580C29-63B8-402A-82BC-8EA470C64639}" destId="{9824C94B-0C10-4F72-B59E-C5EFB6F14010}" srcOrd="0" destOrd="0" presId="urn:microsoft.com/office/officeart/2005/8/layout/hierarchy2"/>
    <dgm:cxn modelId="{D364D62D-9159-46C1-958B-9745C1D08462}" type="presOf" srcId="{4C30B319-4433-4E1B-AC14-51A761996A44}" destId="{97C313C2-ED8C-4517-AD9B-B47FF1D720D4}" srcOrd="0" destOrd="0" presId="urn:microsoft.com/office/officeart/2005/8/layout/hierarchy2"/>
    <dgm:cxn modelId="{1292DB2F-F152-42A8-8DD8-437F2668BF8E}" srcId="{A0580C29-63B8-402A-82BC-8EA470C64639}" destId="{F8F53455-3DE5-4271-965F-C8C2404C4A48}" srcOrd="2" destOrd="0" parTransId="{7C170217-2912-4FA4-9C80-23F31DD7FD16}" sibTransId="{DB2E2269-1CF5-4BDB-8769-D341F81DA2A9}"/>
    <dgm:cxn modelId="{0517E038-E6F8-4997-A5A5-03927F8FCAAA}" type="presOf" srcId="{956E1E46-1F72-4E34-BC92-B901ED9B4545}" destId="{E191FC2D-E7B9-438C-81A2-AFAA61CA4875}" srcOrd="1" destOrd="0" presId="urn:microsoft.com/office/officeart/2005/8/layout/hierarchy2"/>
    <dgm:cxn modelId="{A18B6269-13C8-4D9D-961F-B26FC91B42E1}" type="presOf" srcId="{EC346873-190E-4484-8FD7-F8650E1786D0}" destId="{47F13D7D-FD5E-4C66-893E-30EBC917CDB3}" srcOrd="0" destOrd="0" presId="urn:microsoft.com/office/officeart/2005/8/layout/hierarchy2"/>
    <dgm:cxn modelId="{32F9D64D-769A-426B-8FEB-36B149675957}" type="presOf" srcId="{0B64EFC7-AD3A-4D42-97F0-7398C4E887FD}" destId="{4552D47C-B2AB-4F9E-A9ED-412D5192A9EE}" srcOrd="0" destOrd="0" presId="urn:microsoft.com/office/officeart/2005/8/layout/hierarchy2"/>
    <dgm:cxn modelId="{01E3444E-2E82-40E1-BEE8-E7051562D644}" srcId="{F8F53455-3DE5-4271-965F-C8C2404C4A48}" destId="{E804E6E3-A846-44DE-8C0E-37DC349BB74B}" srcOrd="0" destOrd="0" parTransId="{9FA7C82B-945F-477E-AF82-380C86C5557F}" sibTransId="{27AB0B68-0B0F-4201-9A3A-9AA7842B316F}"/>
    <dgm:cxn modelId="{987A1B50-D983-4A29-801A-85406D81E906}" srcId="{C8E42F6E-D5AA-420F-93D2-A6125A36B5F5}" destId="{A0580C29-63B8-402A-82BC-8EA470C64639}" srcOrd="0" destOrd="0" parTransId="{D2D7392C-DA26-43A9-B600-80F176A878A4}" sibTransId="{BBA4F409-22FA-4019-BD16-528B4BE2731F}"/>
    <dgm:cxn modelId="{A9EFFE51-0D4D-485F-AC29-B7A94CE5F670}" type="presOf" srcId="{956E1E46-1F72-4E34-BC92-B901ED9B4545}" destId="{5A1E8FAB-739B-4ECF-8320-209ECE877F46}" srcOrd="0" destOrd="0" presId="urn:microsoft.com/office/officeart/2005/8/layout/hierarchy2"/>
    <dgm:cxn modelId="{4B640772-6116-4D96-B478-B0B7417A0A9E}" srcId="{54E4020A-F17E-4745-9427-4E6D243D43BD}" destId="{40BB6DAD-B22F-451B-8818-FAAF6A543DA6}" srcOrd="0" destOrd="0" parTransId="{25BECB03-573D-4378-A68A-AE839F212986}" sibTransId="{1E972D56-F361-4A9C-9918-044C1B0CE1A2}"/>
    <dgm:cxn modelId="{D396A855-A626-4DB4-83F0-40C2740DAE97}" type="presOf" srcId="{F84CD6A2-9DB9-4FA1-86E5-BE0C5BF14305}" destId="{16EE0D9B-4359-4040-ABEA-51C4EDB3FF1F}" srcOrd="0" destOrd="0" presId="urn:microsoft.com/office/officeart/2005/8/layout/hierarchy2"/>
    <dgm:cxn modelId="{0EA25F58-A51A-49D8-B77E-A27DE1705518}" type="presOf" srcId="{144A0FB6-4791-46F4-A98C-DDD6E0C9EC7B}" destId="{73899412-357B-4771-9A75-903DC0FDCE16}" srcOrd="1" destOrd="0" presId="urn:microsoft.com/office/officeart/2005/8/layout/hierarchy2"/>
    <dgm:cxn modelId="{9875777E-6035-40CA-915C-FE33A779CED5}" type="presOf" srcId="{E804E6E3-A846-44DE-8C0E-37DC349BB74B}" destId="{FC9D751B-34EA-4659-B07A-54CC2400B665}" srcOrd="0" destOrd="0" presId="urn:microsoft.com/office/officeart/2005/8/layout/hierarchy2"/>
    <dgm:cxn modelId="{0FA8D780-C328-45A9-8C62-AD0F4813D827}" srcId="{A0580C29-63B8-402A-82BC-8EA470C64639}" destId="{54E4020A-F17E-4745-9427-4E6D243D43BD}" srcOrd="1" destOrd="0" parTransId="{956E1E46-1F72-4E34-BC92-B901ED9B4545}" sibTransId="{617DE54C-863D-4F17-B3E7-BCD4D1F7016F}"/>
    <dgm:cxn modelId="{8C21A886-74B5-47B5-A30B-FD8C7677AF8E}" type="presOf" srcId="{25BECB03-573D-4378-A68A-AE839F212986}" destId="{71BCD6DA-98EB-4D2A-8EAC-7C8036C1DDB7}" srcOrd="0" destOrd="0" presId="urn:microsoft.com/office/officeart/2005/8/layout/hierarchy2"/>
    <dgm:cxn modelId="{921B3E90-6188-4ABC-ADCA-83789418E4FF}" type="presOf" srcId="{27C0AEEA-25D0-4731-AABE-517137F51248}" destId="{94C34FB4-B6D7-4F74-B659-0E15D49F6290}" srcOrd="1" destOrd="0" presId="urn:microsoft.com/office/officeart/2005/8/layout/hierarchy2"/>
    <dgm:cxn modelId="{703CA291-55D1-4C5D-B0C8-4E90BB8B581A}" type="presOf" srcId="{54E4020A-F17E-4745-9427-4E6D243D43BD}" destId="{80FED074-2B2B-4318-99B0-A62AD8C3BB8C}" srcOrd="0" destOrd="0" presId="urn:microsoft.com/office/officeart/2005/8/layout/hierarchy2"/>
    <dgm:cxn modelId="{F5ACF293-67E5-47BB-9C74-CEFF75A599A3}" type="presOf" srcId="{144A0FB6-4791-46F4-A98C-DDD6E0C9EC7B}" destId="{56DF8E36-CFCF-4CAA-AB0B-49FCA9EE5AE3}" srcOrd="0" destOrd="0" presId="urn:microsoft.com/office/officeart/2005/8/layout/hierarchy2"/>
    <dgm:cxn modelId="{67C5FC9A-4F6A-4BDA-A8CA-0AFD37D899AB}" type="presOf" srcId="{40BB6DAD-B22F-451B-8818-FAAF6A543DA6}" destId="{97D42408-5980-4AC8-A707-4DC0AE347BBD}" srcOrd="0" destOrd="0" presId="urn:microsoft.com/office/officeart/2005/8/layout/hierarchy2"/>
    <dgm:cxn modelId="{F4DB16AB-B736-44F3-B6CF-626550FFF80D}" type="presOf" srcId="{27C0AEEA-25D0-4731-AABE-517137F51248}" destId="{7634E239-B963-4D0B-A672-EC00716A18F8}" srcOrd="0" destOrd="0" presId="urn:microsoft.com/office/officeart/2005/8/layout/hierarchy2"/>
    <dgm:cxn modelId="{1EF848D0-3B9C-4AE0-9249-8A81FA4BDEF0}" type="presOf" srcId="{C4C613EC-0B03-44B2-B8C5-9831F5BBA668}" destId="{BF6B6151-7BCE-49E7-896A-137617A96525}" srcOrd="0" destOrd="0" presId="urn:microsoft.com/office/officeart/2005/8/layout/hierarchy2"/>
    <dgm:cxn modelId="{0F5763D1-A741-4AE4-8400-CEEE8AB59296}" type="presOf" srcId="{162904B4-B802-4FFA-A8D4-86DCE44BB8DF}" destId="{25A97CED-2BD1-4393-B4DE-4AE54ECA21EA}" srcOrd="0" destOrd="0" presId="urn:microsoft.com/office/officeart/2005/8/layout/hierarchy2"/>
    <dgm:cxn modelId="{DC1BD2D4-9C71-4580-BBA4-E5F0DECE687E}" srcId="{A0580C29-63B8-402A-82BC-8EA470C64639}" destId="{4C30B319-4433-4E1B-AC14-51A761996A44}" srcOrd="0" destOrd="0" parTransId="{0B64EFC7-AD3A-4D42-97F0-7398C4E887FD}" sibTransId="{F5D137D8-5124-4E8F-82F0-9BFC14A41F1A}"/>
    <dgm:cxn modelId="{672092DC-7EAD-453C-B51F-A32F925FD2DD}" type="presOf" srcId="{9FA7C82B-945F-477E-AF82-380C86C5557F}" destId="{D7DF6A76-3228-43D7-BF00-3808C8ECF513}" srcOrd="1" destOrd="0" presId="urn:microsoft.com/office/officeart/2005/8/layout/hierarchy2"/>
    <dgm:cxn modelId="{060CA6DD-4824-4441-9A85-56A78D2AB1CF}" type="presOf" srcId="{25BECB03-573D-4378-A68A-AE839F212986}" destId="{0F5352CB-EDC1-4982-85EA-F7CB52E26C86}" srcOrd="1" destOrd="0" presId="urn:microsoft.com/office/officeart/2005/8/layout/hierarchy2"/>
    <dgm:cxn modelId="{466EE9DD-AF43-4429-90CD-BF2DC35C809B}" type="presOf" srcId="{0B64EFC7-AD3A-4D42-97F0-7398C4E887FD}" destId="{E4E0319A-D39E-438E-B088-7386EE49220F}" srcOrd="1" destOrd="0" presId="urn:microsoft.com/office/officeart/2005/8/layout/hierarchy2"/>
    <dgm:cxn modelId="{36525DE5-290B-4CF7-BD72-997C5176687E}" type="presOf" srcId="{9FA7C82B-945F-477E-AF82-380C86C5557F}" destId="{4CE2D11D-9BE8-44F0-8FE5-2AC3F93D2EF5}" srcOrd="0" destOrd="0" presId="urn:microsoft.com/office/officeart/2005/8/layout/hierarchy2"/>
    <dgm:cxn modelId="{4220FAE6-1C91-4835-BCDA-DC6EE84C4C13}" type="presOf" srcId="{C8E42F6E-D5AA-420F-93D2-A6125A36B5F5}" destId="{AF20B5BC-F8B3-4F8F-8145-1A0F11BF0A45}" srcOrd="0" destOrd="0" presId="urn:microsoft.com/office/officeart/2005/8/layout/hierarchy2"/>
    <dgm:cxn modelId="{2C28D7E9-341C-481C-A15A-9C5D362D8DE7}" srcId="{4C30B319-4433-4E1B-AC14-51A761996A44}" destId="{162904B4-B802-4FFA-A8D4-86DCE44BB8DF}" srcOrd="0" destOrd="0" parTransId="{EC346873-190E-4484-8FD7-F8650E1786D0}" sibTransId="{3844E51B-6936-4F77-93FF-05DDB46348AA}"/>
    <dgm:cxn modelId="{B1D396F4-7C0F-484E-98BC-F0C5FCDA9C99}" type="presOf" srcId="{7C170217-2912-4FA4-9C80-23F31DD7FD16}" destId="{84B8F358-C67C-48D7-944B-4620170939E3}" srcOrd="1" destOrd="0" presId="urn:microsoft.com/office/officeart/2005/8/layout/hierarchy2"/>
    <dgm:cxn modelId="{6809F8FA-D863-43D5-B340-1FCC298ECE63}" type="presOf" srcId="{F8F53455-3DE5-4271-965F-C8C2404C4A48}" destId="{CA4DFBDC-1DBD-41C1-8452-7C7A776ED685}" srcOrd="0" destOrd="0" presId="urn:microsoft.com/office/officeart/2005/8/layout/hierarchy2"/>
    <dgm:cxn modelId="{B61614FF-46B2-40D9-A247-0119C4D99466}" type="presOf" srcId="{EC346873-190E-4484-8FD7-F8650E1786D0}" destId="{46C635A1-6DE8-4E14-8FA1-06C5A0A538D4}" srcOrd="1" destOrd="0" presId="urn:microsoft.com/office/officeart/2005/8/layout/hierarchy2"/>
    <dgm:cxn modelId="{F174E1E0-D6D5-464B-A1B6-60E3DA2F8DD3}" type="presParOf" srcId="{AF20B5BC-F8B3-4F8F-8145-1A0F11BF0A45}" destId="{1D2B3F68-AAAC-4ACD-A182-0319DAE3FD1A}" srcOrd="0" destOrd="0" presId="urn:microsoft.com/office/officeart/2005/8/layout/hierarchy2"/>
    <dgm:cxn modelId="{ED72602C-318C-427D-A10D-BBD4F9A93212}" type="presParOf" srcId="{1D2B3F68-AAAC-4ACD-A182-0319DAE3FD1A}" destId="{9824C94B-0C10-4F72-B59E-C5EFB6F14010}" srcOrd="0" destOrd="0" presId="urn:microsoft.com/office/officeart/2005/8/layout/hierarchy2"/>
    <dgm:cxn modelId="{F9313034-DD31-418A-BCAF-CF1C50596D40}" type="presParOf" srcId="{1D2B3F68-AAAC-4ACD-A182-0319DAE3FD1A}" destId="{70A3A40D-7F0B-4AE8-9F85-7F114C5AC2A1}" srcOrd="1" destOrd="0" presId="urn:microsoft.com/office/officeart/2005/8/layout/hierarchy2"/>
    <dgm:cxn modelId="{382DF270-F8C5-47F1-98FC-B8A9745F9900}" type="presParOf" srcId="{70A3A40D-7F0B-4AE8-9F85-7F114C5AC2A1}" destId="{4552D47C-B2AB-4F9E-A9ED-412D5192A9EE}" srcOrd="0" destOrd="0" presId="urn:microsoft.com/office/officeart/2005/8/layout/hierarchy2"/>
    <dgm:cxn modelId="{FCF22C1E-8ACE-427E-916E-6255B1F14DD1}" type="presParOf" srcId="{4552D47C-B2AB-4F9E-A9ED-412D5192A9EE}" destId="{E4E0319A-D39E-438E-B088-7386EE49220F}" srcOrd="0" destOrd="0" presId="urn:microsoft.com/office/officeart/2005/8/layout/hierarchy2"/>
    <dgm:cxn modelId="{B31B0D15-CBF8-4E1E-876B-0750031ECA3A}" type="presParOf" srcId="{70A3A40D-7F0B-4AE8-9F85-7F114C5AC2A1}" destId="{4B17A928-18F3-4150-83E0-84D1CD0F3B64}" srcOrd="1" destOrd="0" presId="urn:microsoft.com/office/officeart/2005/8/layout/hierarchy2"/>
    <dgm:cxn modelId="{76AD1489-8CEA-45A6-B1B5-05768E1384AD}" type="presParOf" srcId="{4B17A928-18F3-4150-83E0-84D1CD0F3B64}" destId="{97C313C2-ED8C-4517-AD9B-B47FF1D720D4}" srcOrd="0" destOrd="0" presId="urn:microsoft.com/office/officeart/2005/8/layout/hierarchy2"/>
    <dgm:cxn modelId="{F1FF0EB5-3D7B-42E7-A7D4-A40A87E4D9FB}" type="presParOf" srcId="{4B17A928-18F3-4150-83E0-84D1CD0F3B64}" destId="{56FFCC5F-1CD0-459F-9BD1-8F3FCABA1D66}" srcOrd="1" destOrd="0" presId="urn:microsoft.com/office/officeart/2005/8/layout/hierarchy2"/>
    <dgm:cxn modelId="{FEAB9EF1-AB36-4B44-82DF-857E37F1CE4B}" type="presParOf" srcId="{56FFCC5F-1CD0-459F-9BD1-8F3FCABA1D66}" destId="{47F13D7D-FD5E-4C66-893E-30EBC917CDB3}" srcOrd="0" destOrd="0" presId="urn:microsoft.com/office/officeart/2005/8/layout/hierarchy2"/>
    <dgm:cxn modelId="{9E853944-5ECE-4BCB-B613-7E4F298437C1}" type="presParOf" srcId="{47F13D7D-FD5E-4C66-893E-30EBC917CDB3}" destId="{46C635A1-6DE8-4E14-8FA1-06C5A0A538D4}" srcOrd="0" destOrd="0" presId="urn:microsoft.com/office/officeart/2005/8/layout/hierarchy2"/>
    <dgm:cxn modelId="{D5082BA7-2559-40B0-A3FC-D8E944B9F9B5}" type="presParOf" srcId="{56FFCC5F-1CD0-459F-9BD1-8F3FCABA1D66}" destId="{C160F53D-63F7-47FA-BAC0-2F8C3CB38466}" srcOrd="1" destOrd="0" presId="urn:microsoft.com/office/officeart/2005/8/layout/hierarchy2"/>
    <dgm:cxn modelId="{7C7AB321-AD37-42BC-AB06-ABFC9EFB24AD}" type="presParOf" srcId="{C160F53D-63F7-47FA-BAC0-2F8C3CB38466}" destId="{25A97CED-2BD1-4393-B4DE-4AE54ECA21EA}" srcOrd="0" destOrd="0" presId="urn:microsoft.com/office/officeart/2005/8/layout/hierarchy2"/>
    <dgm:cxn modelId="{316C15DF-DD3D-4053-928A-1EC7CAAF8678}" type="presParOf" srcId="{C160F53D-63F7-47FA-BAC0-2F8C3CB38466}" destId="{CDA225C3-EDBE-4B5F-BB1F-45EC1662F3EC}" srcOrd="1" destOrd="0" presId="urn:microsoft.com/office/officeart/2005/8/layout/hierarchy2"/>
    <dgm:cxn modelId="{63A092F5-F766-47A7-9EB5-E8DCF0BB7791}" type="presParOf" srcId="{70A3A40D-7F0B-4AE8-9F85-7F114C5AC2A1}" destId="{5A1E8FAB-739B-4ECF-8320-209ECE877F46}" srcOrd="2" destOrd="0" presId="urn:microsoft.com/office/officeart/2005/8/layout/hierarchy2"/>
    <dgm:cxn modelId="{BE757926-D824-43DD-B82A-58F25DCCCC84}" type="presParOf" srcId="{5A1E8FAB-739B-4ECF-8320-209ECE877F46}" destId="{E191FC2D-E7B9-438C-81A2-AFAA61CA4875}" srcOrd="0" destOrd="0" presId="urn:microsoft.com/office/officeart/2005/8/layout/hierarchy2"/>
    <dgm:cxn modelId="{1899F3FB-D0B9-49EE-9DA3-4550A3E56437}" type="presParOf" srcId="{70A3A40D-7F0B-4AE8-9F85-7F114C5AC2A1}" destId="{BD689A8A-19B5-456F-B3B7-E96EBE649403}" srcOrd="3" destOrd="0" presId="urn:microsoft.com/office/officeart/2005/8/layout/hierarchy2"/>
    <dgm:cxn modelId="{9604FC14-FAC0-48F8-82DA-F3D161DE0556}" type="presParOf" srcId="{BD689A8A-19B5-456F-B3B7-E96EBE649403}" destId="{80FED074-2B2B-4318-99B0-A62AD8C3BB8C}" srcOrd="0" destOrd="0" presId="urn:microsoft.com/office/officeart/2005/8/layout/hierarchy2"/>
    <dgm:cxn modelId="{526E8181-62D2-4A30-AE3A-097D3FE0F35C}" type="presParOf" srcId="{BD689A8A-19B5-456F-B3B7-E96EBE649403}" destId="{8D97A56F-B45C-4A25-8B21-CF489F366947}" srcOrd="1" destOrd="0" presId="urn:microsoft.com/office/officeart/2005/8/layout/hierarchy2"/>
    <dgm:cxn modelId="{5277A1B3-C728-4B8E-B271-6A417E08ADBB}" type="presParOf" srcId="{8D97A56F-B45C-4A25-8B21-CF489F366947}" destId="{71BCD6DA-98EB-4D2A-8EAC-7C8036C1DDB7}" srcOrd="0" destOrd="0" presId="urn:microsoft.com/office/officeart/2005/8/layout/hierarchy2"/>
    <dgm:cxn modelId="{9964D8BD-B17D-4C35-8FB8-B4A528EE8BAA}" type="presParOf" srcId="{71BCD6DA-98EB-4D2A-8EAC-7C8036C1DDB7}" destId="{0F5352CB-EDC1-4982-85EA-F7CB52E26C86}" srcOrd="0" destOrd="0" presId="urn:microsoft.com/office/officeart/2005/8/layout/hierarchy2"/>
    <dgm:cxn modelId="{CF14C907-D5B1-46DF-8F2D-3F2AAC42AD6A}" type="presParOf" srcId="{8D97A56F-B45C-4A25-8B21-CF489F366947}" destId="{2D3F9D67-F597-4120-B7DE-4EBBE9E2B29A}" srcOrd="1" destOrd="0" presId="urn:microsoft.com/office/officeart/2005/8/layout/hierarchy2"/>
    <dgm:cxn modelId="{BC26F79A-122E-4F07-B78A-99DE97F355BD}" type="presParOf" srcId="{2D3F9D67-F597-4120-B7DE-4EBBE9E2B29A}" destId="{97D42408-5980-4AC8-A707-4DC0AE347BBD}" srcOrd="0" destOrd="0" presId="urn:microsoft.com/office/officeart/2005/8/layout/hierarchy2"/>
    <dgm:cxn modelId="{14AC7ED2-818F-4C8D-9B1C-A79D6B2A6664}" type="presParOf" srcId="{2D3F9D67-F597-4120-B7DE-4EBBE9E2B29A}" destId="{87396FD2-848B-4C58-A6D1-D60407DB6710}" srcOrd="1" destOrd="0" presId="urn:microsoft.com/office/officeart/2005/8/layout/hierarchy2"/>
    <dgm:cxn modelId="{B7E426C1-1578-4952-BC6C-3B75CF0FE178}" type="presParOf" srcId="{70A3A40D-7F0B-4AE8-9F85-7F114C5AC2A1}" destId="{6E173449-7BE5-445A-8E2D-780474F71BD7}" srcOrd="4" destOrd="0" presId="urn:microsoft.com/office/officeart/2005/8/layout/hierarchy2"/>
    <dgm:cxn modelId="{47EBB871-E6C2-44E5-9B37-9E244807EF25}" type="presParOf" srcId="{6E173449-7BE5-445A-8E2D-780474F71BD7}" destId="{84B8F358-C67C-48D7-944B-4620170939E3}" srcOrd="0" destOrd="0" presId="urn:microsoft.com/office/officeart/2005/8/layout/hierarchy2"/>
    <dgm:cxn modelId="{6D15E956-28F1-4764-856D-AE2CF01ACD8A}" type="presParOf" srcId="{70A3A40D-7F0B-4AE8-9F85-7F114C5AC2A1}" destId="{DD18F96A-AAD5-48E4-99AF-A45907DAD04B}" srcOrd="5" destOrd="0" presId="urn:microsoft.com/office/officeart/2005/8/layout/hierarchy2"/>
    <dgm:cxn modelId="{A0CAB0A4-A5AD-4F95-A9BB-A210A591AC6D}" type="presParOf" srcId="{DD18F96A-AAD5-48E4-99AF-A45907DAD04B}" destId="{CA4DFBDC-1DBD-41C1-8452-7C7A776ED685}" srcOrd="0" destOrd="0" presId="urn:microsoft.com/office/officeart/2005/8/layout/hierarchy2"/>
    <dgm:cxn modelId="{F1985CE3-0EFB-4491-91C2-4725C395F4D1}" type="presParOf" srcId="{DD18F96A-AAD5-48E4-99AF-A45907DAD04B}" destId="{B97274D8-C39B-4B5B-8EB9-8921D31A9725}" srcOrd="1" destOrd="0" presId="urn:microsoft.com/office/officeart/2005/8/layout/hierarchy2"/>
    <dgm:cxn modelId="{07AF89DD-3E61-40FE-9660-E8AD0A3483B0}" type="presParOf" srcId="{B97274D8-C39B-4B5B-8EB9-8921D31A9725}" destId="{4CE2D11D-9BE8-44F0-8FE5-2AC3F93D2EF5}" srcOrd="0" destOrd="0" presId="urn:microsoft.com/office/officeart/2005/8/layout/hierarchy2"/>
    <dgm:cxn modelId="{840410F3-2471-4EF0-815A-9B67B64B4F14}" type="presParOf" srcId="{4CE2D11D-9BE8-44F0-8FE5-2AC3F93D2EF5}" destId="{D7DF6A76-3228-43D7-BF00-3808C8ECF513}" srcOrd="0" destOrd="0" presId="urn:microsoft.com/office/officeart/2005/8/layout/hierarchy2"/>
    <dgm:cxn modelId="{A2F992F9-07C7-499D-8BBB-F53E0860E0A6}" type="presParOf" srcId="{B97274D8-C39B-4B5B-8EB9-8921D31A9725}" destId="{3187BCFE-FAF6-4660-A785-26669EA17FFD}" srcOrd="1" destOrd="0" presId="urn:microsoft.com/office/officeart/2005/8/layout/hierarchy2"/>
    <dgm:cxn modelId="{D2F6F581-14F5-4782-AD32-4D3E7788530C}" type="presParOf" srcId="{3187BCFE-FAF6-4660-A785-26669EA17FFD}" destId="{FC9D751B-34EA-4659-B07A-54CC2400B665}" srcOrd="0" destOrd="0" presId="urn:microsoft.com/office/officeart/2005/8/layout/hierarchy2"/>
    <dgm:cxn modelId="{33A334DE-AD7C-447B-BA79-F40D86B70EC3}" type="presParOf" srcId="{3187BCFE-FAF6-4660-A785-26669EA17FFD}" destId="{78701C46-48C5-42C2-818D-4944AD8758CC}" srcOrd="1" destOrd="0" presId="urn:microsoft.com/office/officeart/2005/8/layout/hierarchy2"/>
    <dgm:cxn modelId="{8D8C78F9-A079-440D-B517-5CBC961ABC01}" type="presParOf" srcId="{70A3A40D-7F0B-4AE8-9F85-7F114C5AC2A1}" destId="{56DF8E36-CFCF-4CAA-AB0B-49FCA9EE5AE3}" srcOrd="6" destOrd="0" presId="urn:microsoft.com/office/officeart/2005/8/layout/hierarchy2"/>
    <dgm:cxn modelId="{6618A646-65B1-4D96-A973-066693D870BF}" type="presParOf" srcId="{56DF8E36-CFCF-4CAA-AB0B-49FCA9EE5AE3}" destId="{73899412-357B-4771-9A75-903DC0FDCE16}" srcOrd="0" destOrd="0" presId="urn:microsoft.com/office/officeart/2005/8/layout/hierarchy2"/>
    <dgm:cxn modelId="{735DC56D-FC06-4169-BEE9-309F5729662F}" type="presParOf" srcId="{70A3A40D-7F0B-4AE8-9F85-7F114C5AC2A1}" destId="{BD405B12-6DD3-4606-AFB4-A69FF3B4E2E9}" srcOrd="7" destOrd="0" presId="urn:microsoft.com/office/officeart/2005/8/layout/hierarchy2"/>
    <dgm:cxn modelId="{E7BC5C2C-624F-4C96-96E1-3A6D141AECE1}" type="presParOf" srcId="{BD405B12-6DD3-4606-AFB4-A69FF3B4E2E9}" destId="{16EE0D9B-4359-4040-ABEA-51C4EDB3FF1F}" srcOrd="0" destOrd="0" presId="urn:microsoft.com/office/officeart/2005/8/layout/hierarchy2"/>
    <dgm:cxn modelId="{B13F3F28-6DCD-419F-B497-EFBD20883B43}" type="presParOf" srcId="{BD405B12-6DD3-4606-AFB4-A69FF3B4E2E9}" destId="{8C4FA6E0-D7E8-4EB3-86E0-DD4FCBF49F50}" srcOrd="1" destOrd="0" presId="urn:microsoft.com/office/officeart/2005/8/layout/hierarchy2"/>
    <dgm:cxn modelId="{CDE72D3E-4F4D-4315-A98A-E45CAEBC5C3B}" type="presParOf" srcId="{8C4FA6E0-D7E8-4EB3-86E0-DD4FCBF49F50}" destId="{7634E239-B963-4D0B-A672-EC00716A18F8}" srcOrd="0" destOrd="0" presId="urn:microsoft.com/office/officeart/2005/8/layout/hierarchy2"/>
    <dgm:cxn modelId="{B4777AC7-3136-4B69-8A9A-7FE2EAC79071}" type="presParOf" srcId="{7634E239-B963-4D0B-A672-EC00716A18F8}" destId="{94C34FB4-B6D7-4F74-B659-0E15D49F6290}" srcOrd="0" destOrd="0" presId="urn:microsoft.com/office/officeart/2005/8/layout/hierarchy2"/>
    <dgm:cxn modelId="{F13A2668-26F9-4BD7-9539-CB0320431130}" type="presParOf" srcId="{8C4FA6E0-D7E8-4EB3-86E0-DD4FCBF49F50}" destId="{A52429E0-3850-4C99-8E42-BE7C72630002}" srcOrd="1" destOrd="0" presId="urn:microsoft.com/office/officeart/2005/8/layout/hierarchy2"/>
    <dgm:cxn modelId="{99A36367-465B-49D3-A48C-02636585392A}" type="presParOf" srcId="{A52429E0-3850-4C99-8E42-BE7C72630002}" destId="{BF6B6151-7BCE-49E7-896A-137617A96525}" srcOrd="0" destOrd="0" presId="urn:microsoft.com/office/officeart/2005/8/layout/hierarchy2"/>
    <dgm:cxn modelId="{BD062080-716B-433E-8F12-359377CD143A}" type="presParOf" srcId="{A52429E0-3850-4C99-8E42-BE7C72630002}" destId="{35A4E6FF-11F4-4BAF-A925-240A1D4C815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4C94B-0C10-4F72-B59E-C5EFB6F14010}">
      <dsp:nvSpPr>
        <dsp:cNvPr id="0" name=""/>
        <dsp:cNvSpPr/>
      </dsp:nvSpPr>
      <dsp:spPr>
        <a:xfrm>
          <a:off x="102101" y="1713317"/>
          <a:ext cx="1988026" cy="9940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Inorganic compounds</a:t>
          </a:r>
          <a:endParaRPr lang="ru-RU" sz="2000" kern="1200" dirty="0"/>
        </a:p>
      </dsp:txBody>
      <dsp:txXfrm>
        <a:off x="131215" y="1742431"/>
        <a:ext cx="1929798" cy="935785"/>
      </dsp:txXfrm>
    </dsp:sp>
    <dsp:sp modelId="{4552D47C-B2AB-4F9E-A9ED-412D5192A9EE}">
      <dsp:nvSpPr>
        <dsp:cNvPr id="0" name=""/>
        <dsp:cNvSpPr/>
      </dsp:nvSpPr>
      <dsp:spPr>
        <a:xfrm rot="17694688">
          <a:off x="1543789" y="1333990"/>
          <a:ext cx="1887886" cy="40429"/>
        </a:xfrm>
        <a:custGeom>
          <a:avLst/>
          <a:gdLst/>
          <a:ahLst/>
          <a:cxnLst/>
          <a:rect l="0" t="0" r="0" b="0"/>
          <a:pathLst>
            <a:path>
              <a:moveTo>
                <a:pt x="0" y="20214"/>
              </a:moveTo>
              <a:lnTo>
                <a:pt x="1887886" y="2021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ru-RU" sz="700" kern="1200"/>
        </a:p>
      </dsp:txBody>
      <dsp:txXfrm>
        <a:off x="2440535" y="1307008"/>
        <a:ext cx="94394" cy="94394"/>
      </dsp:txXfrm>
    </dsp:sp>
    <dsp:sp modelId="{97C313C2-ED8C-4517-AD9B-B47FF1D720D4}">
      <dsp:nvSpPr>
        <dsp:cNvPr id="0" name=""/>
        <dsp:cNvSpPr/>
      </dsp:nvSpPr>
      <dsp:spPr>
        <a:xfrm>
          <a:off x="2885337" y="259354"/>
          <a:ext cx="1260388" cy="47746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Oxides</a:t>
          </a:r>
          <a:endParaRPr lang="ru-RU" sz="2000" kern="1200" dirty="0"/>
        </a:p>
      </dsp:txBody>
      <dsp:txXfrm>
        <a:off x="2899321" y="273338"/>
        <a:ext cx="1232420" cy="449496"/>
      </dsp:txXfrm>
    </dsp:sp>
    <dsp:sp modelId="{47F13D7D-FD5E-4C66-893E-30EBC917CDB3}">
      <dsp:nvSpPr>
        <dsp:cNvPr id="0" name=""/>
        <dsp:cNvSpPr/>
      </dsp:nvSpPr>
      <dsp:spPr>
        <a:xfrm>
          <a:off x="4145726" y="477872"/>
          <a:ext cx="795210" cy="40429"/>
        </a:xfrm>
        <a:custGeom>
          <a:avLst/>
          <a:gdLst/>
          <a:ahLst/>
          <a:cxnLst/>
          <a:rect l="0" t="0" r="0" b="0"/>
          <a:pathLst>
            <a:path>
              <a:moveTo>
                <a:pt x="0" y="20214"/>
              </a:moveTo>
              <a:lnTo>
                <a:pt x="795210" y="2021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523451" y="478206"/>
        <a:ext cx="39760" cy="39760"/>
      </dsp:txXfrm>
    </dsp:sp>
    <dsp:sp modelId="{25A97CED-2BD1-4393-B4DE-4AE54ECA21EA}">
      <dsp:nvSpPr>
        <dsp:cNvPr id="0" name=""/>
        <dsp:cNvSpPr/>
      </dsp:nvSpPr>
      <dsp:spPr>
        <a:xfrm>
          <a:off x="4940936" y="1080"/>
          <a:ext cx="1988026" cy="99401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0" kern="1200" dirty="0"/>
            <a:t>The compounds that contain 1 oxygen atom</a:t>
          </a:r>
          <a:endParaRPr lang="ru-RU" sz="1400" kern="1200" dirty="0"/>
        </a:p>
      </dsp:txBody>
      <dsp:txXfrm>
        <a:off x="4970050" y="30194"/>
        <a:ext cx="1929798" cy="935785"/>
      </dsp:txXfrm>
    </dsp:sp>
    <dsp:sp modelId="{5A1E8FAB-739B-4ECF-8320-209ECE877F46}">
      <dsp:nvSpPr>
        <dsp:cNvPr id="0" name=""/>
        <dsp:cNvSpPr/>
      </dsp:nvSpPr>
      <dsp:spPr>
        <a:xfrm rot="19464550">
          <a:off x="1998789" y="1905548"/>
          <a:ext cx="977885" cy="40429"/>
        </a:xfrm>
        <a:custGeom>
          <a:avLst/>
          <a:gdLst/>
          <a:ahLst/>
          <a:cxnLst/>
          <a:rect l="0" t="0" r="0" b="0"/>
          <a:pathLst>
            <a:path>
              <a:moveTo>
                <a:pt x="0" y="20214"/>
              </a:moveTo>
              <a:lnTo>
                <a:pt x="977885" y="2021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2463285" y="1901315"/>
        <a:ext cx="48894" cy="48894"/>
      </dsp:txXfrm>
    </dsp:sp>
    <dsp:sp modelId="{80FED074-2B2B-4318-99B0-A62AD8C3BB8C}">
      <dsp:nvSpPr>
        <dsp:cNvPr id="0" name=""/>
        <dsp:cNvSpPr/>
      </dsp:nvSpPr>
      <dsp:spPr>
        <a:xfrm>
          <a:off x="2885337" y="1391992"/>
          <a:ext cx="1255120" cy="49841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Acids</a:t>
          </a:r>
          <a:endParaRPr lang="ru-RU" sz="2000" kern="1200" dirty="0"/>
        </a:p>
      </dsp:txBody>
      <dsp:txXfrm>
        <a:off x="2899935" y="1406590"/>
        <a:ext cx="1225924" cy="469222"/>
      </dsp:txXfrm>
    </dsp:sp>
    <dsp:sp modelId="{71BCD6DA-98EB-4D2A-8EAC-7C8036C1DDB7}">
      <dsp:nvSpPr>
        <dsp:cNvPr id="0" name=""/>
        <dsp:cNvSpPr/>
      </dsp:nvSpPr>
      <dsp:spPr>
        <a:xfrm>
          <a:off x="4140458" y="1620987"/>
          <a:ext cx="795210" cy="40429"/>
        </a:xfrm>
        <a:custGeom>
          <a:avLst/>
          <a:gdLst/>
          <a:ahLst/>
          <a:cxnLst/>
          <a:rect l="0" t="0" r="0" b="0"/>
          <a:pathLst>
            <a:path>
              <a:moveTo>
                <a:pt x="0" y="20214"/>
              </a:moveTo>
              <a:lnTo>
                <a:pt x="795210" y="2021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518183" y="1621321"/>
        <a:ext cx="39760" cy="39760"/>
      </dsp:txXfrm>
    </dsp:sp>
    <dsp:sp modelId="{97D42408-5980-4AC8-A707-4DC0AE347BBD}">
      <dsp:nvSpPr>
        <dsp:cNvPr id="0" name=""/>
        <dsp:cNvSpPr/>
      </dsp:nvSpPr>
      <dsp:spPr>
        <a:xfrm>
          <a:off x="4935668" y="1144195"/>
          <a:ext cx="1988026" cy="99401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0" kern="1200" dirty="0"/>
            <a:t>Dissolve in water and produce H</a:t>
          </a:r>
          <a:r>
            <a:rPr lang="en-US" sz="1400" b="0" i="0" kern="1200" baseline="30000" dirty="0"/>
            <a:t>+</a:t>
          </a:r>
          <a:r>
            <a:rPr lang="en-US" sz="1400" b="0" i="0" kern="1200" dirty="0"/>
            <a:t>.</a:t>
          </a:r>
          <a:endParaRPr lang="en-US" sz="1400" kern="1200" dirty="0"/>
        </a:p>
      </dsp:txBody>
      <dsp:txXfrm>
        <a:off x="4964782" y="1173309"/>
        <a:ext cx="1929798" cy="935785"/>
      </dsp:txXfrm>
    </dsp:sp>
    <dsp:sp modelId="{6E173449-7BE5-445A-8E2D-780474F71BD7}">
      <dsp:nvSpPr>
        <dsp:cNvPr id="0" name=""/>
        <dsp:cNvSpPr/>
      </dsp:nvSpPr>
      <dsp:spPr>
        <a:xfrm rot="2149333">
          <a:off x="1997368" y="2477105"/>
          <a:ext cx="980728" cy="40429"/>
        </a:xfrm>
        <a:custGeom>
          <a:avLst/>
          <a:gdLst/>
          <a:ahLst/>
          <a:cxnLst/>
          <a:rect l="0" t="0" r="0" b="0"/>
          <a:pathLst>
            <a:path>
              <a:moveTo>
                <a:pt x="0" y="20214"/>
              </a:moveTo>
              <a:lnTo>
                <a:pt x="980728" y="2021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2463214" y="2472802"/>
        <a:ext cx="49036" cy="49036"/>
      </dsp:txXfrm>
    </dsp:sp>
    <dsp:sp modelId="{CA4DFBDC-1DBD-41C1-8452-7C7A776ED685}">
      <dsp:nvSpPr>
        <dsp:cNvPr id="0" name=""/>
        <dsp:cNvSpPr/>
      </dsp:nvSpPr>
      <dsp:spPr>
        <a:xfrm>
          <a:off x="2885337" y="2510933"/>
          <a:ext cx="1260388" cy="54676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Bases</a:t>
          </a:r>
          <a:endParaRPr lang="ru-RU" sz="2000" kern="1200" dirty="0"/>
        </a:p>
      </dsp:txBody>
      <dsp:txXfrm>
        <a:off x="2901351" y="2526947"/>
        <a:ext cx="1228360" cy="514738"/>
      </dsp:txXfrm>
    </dsp:sp>
    <dsp:sp modelId="{4CE2D11D-9BE8-44F0-8FE5-2AC3F93D2EF5}">
      <dsp:nvSpPr>
        <dsp:cNvPr id="0" name=""/>
        <dsp:cNvSpPr/>
      </dsp:nvSpPr>
      <dsp:spPr>
        <a:xfrm>
          <a:off x="4145726" y="2764102"/>
          <a:ext cx="795210" cy="40429"/>
        </a:xfrm>
        <a:custGeom>
          <a:avLst/>
          <a:gdLst/>
          <a:ahLst/>
          <a:cxnLst/>
          <a:rect l="0" t="0" r="0" b="0"/>
          <a:pathLst>
            <a:path>
              <a:moveTo>
                <a:pt x="0" y="20214"/>
              </a:moveTo>
              <a:lnTo>
                <a:pt x="795210" y="2021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523451" y="2764436"/>
        <a:ext cx="39760" cy="39760"/>
      </dsp:txXfrm>
    </dsp:sp>
    <dsp:sp modelId="{FC9D751B-34EA-4659-B07A-54CC2400B665}">
      <dsp:nvSpPr>
        <dsp:cNvPr id="0" name=""/>
        <dsp:cNvSpPr/>
      </dsp:nvSpPr>
      <dsp:spPr>
        <a:xfrm>
          <a:off x="4940936" y="2287310"/>
          <a:ext cx="1988026" cy="99401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t>Accept acids' H</a:t>
          </a:r>
          <a:r>
            <a:rPr lang="en-US" sz="1600" b="0" i="0" kern="1200" baseline="30000" dirty="0"/>
            <a:t>+</a:t>
          </a:r>
          <a:r>
            <a:rPr lang="en-US" sz="1600" b="0" i="0" kern="1200" dirty="0"/>
            <a:t> such as NaOH and MgO.</a:t>
          </a:r>
          <a:endParaRPr lang="en-US" sz="1600" kern="1200" dirty="0"/>
        </a:p>
      </dsp:txBody>
      <dsp:txXfrm>
        <a:off x="4970050" y="2316424"/>
        <a:ext cx="1929798" cy="935785"/>
      </dsp:txXfrm>
    </dsp:sp>
    <dsp:sp modelId="{56DF8E36-CFCF-4CAA-AB0B-49FCA9EE5AE3}">
      <dsp:nvSpPr>
        <dsp:cNvPr id="0" name=""/>
        <dsp:cNvSpPr/>
      </dsp:nvSpPr>
      <dsp:spPr>
        <a:xfrm rot="3909039">
          <a:off x="1541579" y="3048663"/>
          <a:ext cx="1892305" cy="40429"/>
        </a:xfrm>
        <a:custGeom>
          <a:avLst/>
          <a:gdLst/>
          <a:ahLst/>
          <a:cxnLst/>
          <a:rect l="0" t="0" r="0" b="0"/>
          <a:pathLst>
            <a:path>
              <a:moveTo>
                <a:pt x="0" y="20214"/>
              </a:moveTo>
              <a:lnTo>
                <a:pt x="1892305" y="2021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ru-RU" sz="700" kern="1200"/>
        </a:p>
      </dsp:txBody>
      <dsp:txXfrm>
        <a:off x="2440424" y="3021570"/>
        <a:ext cx="94615" cy="94615"/>
      </dsp:txXfrm>
    </dsp:sp>
    <dsp:sp modelId="{16EE0D9B-4359-4040-ABEA-51C4EDB3FF1F}">
      <dsp:nvSpPr>
        <dsp:cNvPr id="0" name=""/>
        <dsp:cNvSpPr/>
      </dsp:nvSpPr>
      <dsp:spPr>
        <a:xfrm>
          <a:off x="2885337" y="3693570"/>
          <a:ext cx="1260388" cy="46772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Salts</a:t>
          </a:r>
          <a:endParaRPr lang="ru-RU" sz="2000" kern="1200" dirty="0"/>
        </a:p>
      </dsp:txBody>
      <dsp:txXfrm>
        <a:off x="2899036" y="3707269"/>
        <a:ext cx="1232990" cy="440324"/>
      </dsp:txXfrm>
    </dsp:sp>
    <dsp:sp modelId="{7634E239-B963-4D0B-A672-EC00716A18F8}">
      <dsp:nvSpPr>
        <dsp:cNvPr id="0" name=""/>
        <dsp:cNvSpPr/>
      </dsp:nvSpPr>
      <dsp:spPr>
        <a:xfrm>
          <a:off x="4145726" y="3907217"/>
          <a:ext cx="795210" cy="40429"/>
        </a:xfrm>
        <a:custGeom>
          <a:avLst/>
          <a:gdLst/>
          <a:ahLst/>
          <a:cxnLst/>
          <a:rect l="0" t="0" r="0" b="0"/>
          <a:pathLst>
            <a:path>
              <a:moveTo>
                <a:pt x="0" y="20214"/>
              </a:moveTo>
              <a:lnTo>
                <a:pt x="795210" y="2021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523451" y="3907551"/>
        <a:ext cx="39760" cy="39760"/>
      </dsp:txXfrm>
    </dsp:sp>
    <dsp:sp modelId="{BF6B6151-7BCE-49E7-896A-137617A96525}">
      <dsp:nvSpPr>
        <dsp:cNvPr id="0" name=""/>
        <dsp:cNvSpPr/>
      </dsp:nvSpPr>
      <dsp:spPr>
        <a:xfrm>
          <a:off x="4940936" y="3430425"/>
          <a:ext cx="1988026" cy="99401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t>Consist of two elements, one of which is</a:t>
          </a:r>
          <a:br>
            <a:rPr lang="en-US" sz="1600" kern="1200" dirty="0"/>
          </a:br>
          <a:r>
            <a:rPr lang="en-US" sz="1600" b="0" i="0" kern="1200" dirty="0"/>
            <a:t>oxygen</a:t>
          </a:r>
          <a:endParaRPr lang="ru-RU" sz="1600" kern="1200" dirty="0"/>
        </a:p>
      </dsp:txBody>
      <dsp:txXfrm>
        <a:off x="4970050" y="3459539"/>
        <a:ext cx="1929798" cy="9357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0T04:44:40.19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0T04:45:57.933"/>
    </inkml:context>
    <inkml:brush xml:id="br0">
      <inkml:brushProperty name="width" value="0.05" units="cm"/>
      <inkml:brushProperty name="height" value="0.05" units="cm"/>
      <inkml:brushProperty name="color" value="#E71224"/>
      <inkml:brushProperty name="ignorePressure" value="1"/>
    </inkml:brush>
  </inkml:definitions>
  <inkml:trace contextRef="#ctx0" brushRef="#br0">466 142,'27'-2,"0"-2,0 0,0-2,-1 0,3-3</inkml:trace>
  <inkml:trace contextRef="#ctx0" brushRef="#br0">1790 1870,'-5'10,"0"-1,-1 1,0-1,-1-1,0 1,-2 1,-20 20</inkml:trace>
  <inkml:trace contextRef="#ctx0" brushRef="#br0">1790 1870,'-15'22,"-21"23,13-17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0T04:45:58.525"/>
    </inkml:context>
    <inkml:brush xml:id="br0">
      <inkml:brushProperty name="width" value="0.05" units="cm"/>
      <inkml:brushProperty name="height" value="0.05" units="cm"/>
      <inkml:brushProperty name="color" value="#E71224"/>
      <inkml:brushProperty name="ignorePressure" value="1"/>
    </inkml:brush>
  </inkml:definitions>
  <inkml:trace contextRef="#ctx0" brushRef="#br0">30 592,'-4'0,"0"0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0T04:53:22.559"/>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0T04:53:37.96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0T04:58:22.15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houghtco.com/how-dos-soap-clean-606146"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chemistryexplained.com/Ru-Sp/Soap.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randinetti.org/solution-chemistry"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scienceabc.com/eyeopeners/19th-century-sailors-dump-oil-seas-ocean-sailing-calm-waves-storm-immiscible.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randinetti.org/solution-chemistry"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sciencefriday.com/educational-resources/hydrophobicity-will-the-drop-stop-or-rol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quora.com/What-are-micelles"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oft-matter.seas.harvard.edu/index.php/Amphiphilic"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u="sng">
                <a:solidFill>
                  <a:schemeClr val="hlink"/>
                </a:solidFill>
                <a:hlinkClick r:id="rId3"/>
              </a:rPr>
              <a:t>https://www.thoughtco.com/how-dos-soap-clean-606146</a:t>
            </a:r>
            <a:endParaRPr/>
          </a:p>
          <a:p>
            <a:pPr marL="0" lvl="0" indent="0" algn="l" rtl="0">
              <a:lnSpc>
                <a:spcPct val="100000"/>
              </a:lnSpc>
              <a:spcBef>
                <a:spcPts val="0"/>
              </a:spcBef>
              <a:spcAft>
                <a:spcPts val="0"/>
              </a:spcAft>
              <a:buSzPts val="1100"/>
              <a:buNone/>
            </a:pPr>
            <a:r>
              <a:rPr lang="en-GB" u="sng">
                <a:solidFill>
                  <a:schemeClr val="hlink"/>
                </a:solidFill>
                <a:hlinkClick r:id="rId4"/>
              </a:rPr>
              <a:t>http://www.chemistryexplained.com/Ru-Sp/Soap.html</a:t>
            </a:r>
            <a:r>
              <a:rPr lang="en-GB"/>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Результаты обучения</a:t>
            </a:r>
            <a:endParaRPr/>
          </a:p>
          <a:p>
            <a:pPr marL="0" lvl="0" indent="0" algn="l" rtl="0">
              <a:lnSpc>
                <a:spcPct val="100000"/>
              </a:lnSpc>
              <a:spcBef>
                <a:spcPts val="0"/>
              </a:spcBef>
              <a:spcAft>
                <a:spcPts val="0"/>
              </a:spcAft>
              <a:buSzPts val="1100"/>
              <a:buNone/>
            </a:pPr>
            <a:r>
              <a:rPr lang="en-GB"/>
              <a:t>по завершении занятия вы сможете:</a:t>
            </a:r>
            <a:endParaRPr/>
          </a:p>
          <a:p>
            <a:pPr marL="0" lvl="0" indent="0" algn="l" rtl="0">
              <a:lnSpc>
                <a:spcPct val="100000"/>
              </a:lnSpc>
              <a:spcBef>
                <a:spcPts val="0"/>
              </a:spcBef>
              <a:spcAft>
                <a:spcPts val="0"/>
              </a:spcAft>
              <a:buSzPts val="1100"/>
              <a:buNone/>
            </a:pPr>
            <a:r>
              <a:rPr lang="en-GB"/>
              <a:t>различать основные типы взаимодействий между атомами – ковалентные связи, ионные связи, водородные связи, ван-дер-ваальсовы взаимодействия;</a:t>
            </a:r>
            <a:endParaRPr/>
          </a:p>
          <a:p>
            <a:pPr marL="0" lvl="0" indent="0" algn="l" rtl="0">
              <a:lnSpc>
                <a:spcPct val="100000"/>
              </a:lnSpc>
              <a:spcBef>
                <a:spcPts val="0"/>
              </a:spcBef>
              <a:spcAft>
                <a:spcPts val="0"/>
              </a:spcAft>
              <a:buSzPts val="1100"/>
              <a:buNone/>
            </a:pPr>
            <a:r>
              <a:rPr lang="en-GB"/>
              <a:t>объяснить концепцию электроотрицательности атомов, а также их влияние на распределение заряда в молекуле (полярность) и природу гидрофильных и гидрофобных свойств молекул;</a:t>
            </a:r>
            <a:endParaRPr/>
          </a:p>
          <a:p>
            <a:pPr marL="0" lvl="0" indent="0" algn="l" rtl="0">
              <a:lnSpc>
                <a:spcPct val="100000"/>
              </a:lnSpc>
              <a:spcBef>
                <a:spcPts val="0"/>
              </a:spcBef>
              <a:spcAft>
                <a:spcPts val="0"/>
              </a:spcAft>
              <a:buSzPts val="1100"/>
              <a:buNone/>
            </a:pPr>
            <a:r>
              <a:rPr lang="en-GB"/>
              <a:t>описать отличительные особенности кислот, оснований, солей, оксидов;</a:t>
            </a:r>
            <a:endParaRPr/>
          </a:p>
          <a:p>
            <a:pPr marL="0" lvl="0" indent="0" algn="l" rtl="0">
              <a:lnSpc>
                <a:spcPct val="100000"/>
              </a:lnSpc>
              <a:spcBef>
                <a:spcPts val="0"/>
              </a:spcBef>
              <a:spcAft>
                <a:spcPts val="0"/>
              </a:spcAft>
              <a:buSzPts val="1100"/>
              <a:buNone/>
            </a:pPr>
            <a:r>
              <a:rPr lang="en-GB"/>
              <a:t>объяснить, что такое структурный изомер и стереоизомер</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9B378A0C-BFFF-4B59-8F76-F03A803326B4}" type="slidenum">
              <a:rPr lang="en-US" smtClean="0"/>
              <a:t>13</a:t>
            </a:fld>
            <a:endParaRPr lang="en-US"/>
          </a:p>
        </p:txBody>
      </p:sp>
    </p:spTree>
    <p:extLst>
      <p:ext uri="{BB962C8B-B14F-4D97-AF65-F5344CB8AC3E}">
        <p14:creationId xmlns:p14="http://schemas.microsoft.com/office/powerpoint/2010/main" val="3870293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https://www.ck12.org/c/physical-science/covalent-bond/lesson/Covalent-Bonding-MS-PS/</a:t>
            </a:r>
            <a:endParaRPr dirty="0"/>
          </a:p>
        </p:txBody>
      </p:sp>
    </p:spTree>
    <p:extLst>
      <p:ext uri="{BB962C8B-B14F-4D97-AF65-F5344CB8AC3E}">
        <p14:creationId xmlns:p14="http://schemas.microsoft.com/office/powerpoint/2010/main" val="3893174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https://www.thoughtco.com/definition-of-polar-bond-and-examples-605530</a:t>
            </a:r>
            <a:endParaRPr/>
          </a:p>
        </p:txBody>
      </p:sp>
    </p:spTree>
    <p:extLst>
      <p:ext uri="{BB962C8B-B14F-4D97-AF65-F5344CB8AC3E}">
        <p14:creationId xmlns:p14="http://schemas.microsoft.com/office/powerpoint/2010/main" val="2278892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https://www.google.kz/search?rlz=1C1OKWM_ruKZ799KZ799&amp;biw=1536&amp;bih=755&amp;tbm=isch&amp;sa=1&amp;ei=CX-1W_b-JMKesAHd6KjIBQ&amp;q=covalent+polar+atom+model&amp;oq=covalent+polar+atom+model&amp;gs_l=img.3...273137.274145.0.274388.6.6.0.0.0.0.136.766.0j6.6.0....0...1c.1.64.img..0.0.0....0.lqnit-oK1uE#imgrc=hABR5O7KDSM3DM:</a:t>
            </a:r>
            <a:endParaRPr/>
          </a:p>
        </p:txBody>
      </p:sp>
    </p:spTree>
    <p:extLst>
      <p:ext uri="{BB962C8B-B14F-4D97-AF65-F5344CB8AC3E}">
        <p14:creationId xmlns:p14="http://schemas.microsoft.com/office/powerpoint/2010/main" val="1799885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u="sng">
                <a:solidFill>
                  <a:schemeClr val="hlink"/>
                </a:solidFill>
                <a:hlinkClick r:id="rId3"/>
              </a:rPr>
              <a:t>https://www.grandinetti.org/solution-chemistry</a:t>
            </a:r>
            <a:r>
              <a:rPr lang="en-GB"/>
              <a:t> </a:t>
            </a:r>
            <a:endParaRPr/>
          </a:p>
          <a:p>
            <a:pPr marL="0" lvl="0" indent="0" algn="l" rtl="0">
              <a:lnSpc>
                <a:spcPct val="100000"/>
              </a:lnSpc>
              <a:spcBef>
                <a:spcPts val="0"/>
              </a:spcBef>
              <a:spcAft>
                <a:spcPts val="0"/>
              </a:spcAft>
              <a:buSzPts val="1100"/>
              <a:buNone/>
            </a:pPr>
            <a:r>
              <a:rPr lang="en-GB" u="sng">
                <a:solidFill>
                  <a:schemeClr val="hlink"/>
                </a:solidFill>
                <a:hlinkClick r:id="rId4"/>
              </a:rPr>
              <a:t>https://www.scienceabc.com/eyeopeners/19th-century-sailors-dump-oil-seas-ocean-sailing-calm-waves-storm-immiscible.html</a:t>
            </a:r>
            <a:r>
              <a:rPr lang="en-GB"/>
              <a:t> </a:t>
            </a:r>
            <a:endParaRPr/>
          </a:p>
        </p:txBody>
      </p:sp>
    </p:spTree>
    <p:extLst>
      <p:ext uri="{BB962C8B-B14F-4D97-AF65-F5344CB8AC3E}">
        <p14:creationId xmlns:p14="http://schemas.microsoft.com/office/powerpoint/2010/main" val="3836698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u="sng">
                <a:solidFill>
                  <a:schemeClr val="hlink"/>
                </a:solidFill>
                <a:hlinkClick r:id="rId3"/>
              </a:rPr>
              <a:t>https://www.grandinetti.org/solution-chemistry</a:t>
            </a:r>
            <a:r>
              <a:rPr lang="en-GB"/>
              <a:t> </a:t>
            </a:r>
            <a:endParaRPr/>
          </a:p>
          <a:p>
            <a:pPr marL="0" lvl="0" indent="0" algn="l" rtl="0">
              <a:lnSpc>
                <a:spcPct val="100000"/>
              </a:lnSpc>
              <a:spcBef>
                <a:spcPts val="0"/>
              </a:spcBef>
              <a:spcAft>
                <a:spcPts val="0"/>
              </a:spcAft>
              <a:buSzPts val="1100"/>
              <a:buNone/>
            </a:pPr>
            <a:r>
              <a:rPr lang="en-GB" u="sng">
                <a:solidFill>
                  <a:schemeClr val="hlink"/>
                </a:solidFill>
                <a:hlinkClick r:id="rId4"/>
              </a:rPr>
              <a:t>https://www.sciencefriday.com/educational-resources/hydrophobicity-will-the-drop-stop-or-roll/</a:t>
            </a:r>
            <a:r>
              <a:rPr lang="en-GB"/>
              <a:t> </a:t>
            </a:r>
            <a:endParaRPr/>
          </a:p>
        </p:txBody>
      </p:sp>
    </p:spTree>
    <p:extLst>
      <p:ext uri="{BB962C8B-B14F-4D97-AF65-F5344CB8AC3E}">
        <p14:creationId xmlns:p14="http://schemas.microsoft.com/office/powerpoint/2010/main" val="584042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u="sng">
                <a:solidFill>
                  <a:schemeClr val="hlink"/>
                </a:solidFill>
                <a:hlinkClick r:id="rId3"/>
              </a:rPr>
              <a:t>https://www.quora.com/What-are-micelles</a:t>
            </a:r>
            <a:endParaRPr/>
          </a:p>
          <a:p>
            <a:pPr marL="0" lvl="0" indent="0" algn="l" rtl="0">
              <a:lnSpc>
                <a:spcPct val="100000"/>
              </a:lnSpc>
              <a:spcBef>
                <a:spcPts val="0"/>
              </a:spcBef>
              <a:spcAft>
                <a:spcPts val="0"/>
              </a:spcAft>
              <a:buSzPts val="1100"/>
              <a:buNone/>
            </a:pPr>
            <a:r>
              <a:rPr lang="en-GB" u="sng">
                <a:solidFill>
                  <a:schemeClr val="hlink"/>
                </a:solidFill>
                <a:hlinkClick r:id="rId4"/>
              </a:rPr>
              <a:t>http://soft-matter.seas.harvard.edu/index.php/Amphiphilic</a:t>
            </a:r>
            <a:r>
              <a:rPr lang="en-GB"/>
              <a:t> </a:t>
            </a:r>
            <a:endParaRPr/>
          </a:p>
        </p:txBody>
      </p:sp>
    </p:spTree>
    <p:extLst>
      <p:ext uri="{BB962C8B-B14F-4D97-AF65-F5344CB8AC3E}">
        <p14:creationId xmlns:p14="http://schemas.microsoft.com/office/powerpoint/2010/main" val="1159777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0910CBCA-188A-4739-AD87-8BA391947E25}" type="datetimeFigureOut">
              <a:rPr lang="en-US" smtClean="0"/>
              <a:t>10/16/2023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FD8C59F7-E06E-4171-BFBB-F73B7EAED639}" type="slidenum">
              <a:rPr lang="en-US" smtClean="0"/>
              <a:t>‹#›</a:t>
            </a:fld>
            <a:endParaRPr lang="en-US"/>
          </a:p>
        </p:txBody>
      </p:sp>
    </p:spTree>
    <p:extLst>
      <p:ext uri="{BB962C8B-B14F-4D97-AF65-F5344CB8AC3E}">
        <p14:creationId xmlns:p14="http://schemas.microsoft.com/office/powerpoint/2010/main" val="131778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dummies.com/education/science/chemistry/ionic-bonds-why-and-how-ions-are-formed/" TargetMode="Externa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dummies.com/education/science/chemistry/covalent-bonds-types-of-chemical-formulas/"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dummies.com/education/science/environmental-science/environmental-science-what-is-hydrogen-bonding/" TargetMode="Externa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3" Type="http://schemas.openxmlformats.org/officeDocument/2006/relationships/customXml" Target="../ink/ink3.xml"/><Relationship Id="rId3" Type="http://schemas.openxmlformats.org/officeDocument/2006/relationships/image" Target="../media/image24.png"/><Relationship Id="rId7" Type="http://schemas.openxmlformats.org/officeDocument/2006/relationships/customXml" Target="../ink/ink2.xml"/><Relationship Id="rId12" Type="http://schemas.openxmlformats.org/officeDocument/2006/relationships/image" Target="../media/image23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0.png"/><Relationship Id="rId5" Type="http://schemas.openxmlformats.org/officeDocument/2006/relationships/customXml" Target="../ink/ink1.xml"/><Relationship Id="rId4" Type="http://schemas.openxmlformats.org/officeDocument/2006/relationships/image" Target="../media/image25.png"/><Relationship Id="rId14" Type="http://schemas.openxmlformats.org/officeDocument/2006/relationships/image" Target="../media/image240.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7.png"/><Relationship Id="rId7" Type="http://schemas.openxmlformats.org/officeDocument/2006/relationships/customXml" Target="../ink/ink6.xml"/><Relationship Id="rId2" Type="http://schemas.openxmlformats.org/officeDocument/2006/relationships/slideLayout" Target="../slideLayouts/slideLayout2.xml"/><Relationship Id="rId1" Type="http://schemas.openxmlformats.org/officeDocument/2006/relationships/video" Target="https://www.youtube.com/embed/NjZDTiV2s_w?feature=oembed" TargetMode="External"/><Relationship Id="rId6" Type="http://schemas.openxmlformats.org/officeDocument/2006/relationships/customXml" Target="../ink/ink5.xml"/><Relationship Id="rId5" Type="http://schemas.openxmlformats.org/officeDocument/2006/relationships/image" Target="../media/image200.png"/><Relationship Id="rId4" Type="http://schemas.openxmlformats.org/officeDocument/2006/relationships/customXml" Target="../ink/ink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5"/>
          <p:cNvSpPr txBox="1">
            <a:spLocks noGrp="1"/>
          </p:cNvSpPr>
          <p:nvPr>
            <p:ph type="title"/>
          </p:nvPr>
        </p:nvSpPr>
        <p:spPr>
          <a:xfrm>
            <a:off x="2012785" y="283246"/>
            <a:ext cx="5118429" cy="799966"/>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1800" dirty="0">
                <a:solidFill>
                  <a:srgbClr val="000000"/>
                </a:solidFill>
              </a:rPr>
              <a:t>Al-</a:t>
            </a:r>
            <a:r>
              <a:rPr lang="en-GB" sz="1800" dirty="0" err="1">
                <a:solidFill>
                  <a:srgbClr val="000000"/>
                </a:solidFill>
              </a:rPr>
              <a:t>Farabi</a:t>
            </a:r>
            <a:r>
              <a:rPr lang="en-GB" sz="1800" dirty="0">
                <a:solidFill>
                  <a:srgbClr val="000000"/>
                </a:solidFill>
              </a:rPr>
              <a:t> Kazakh National University</a:t>
            </a:r>
            <a:endParaRPr sz="1800" dirty="0">
              <a:solidFill>
                <a:srgbClr val="000000"/>
              </a:solidFill>
            </a:endParaRPr>
          </a:p>
          <a:p>
            <a:pPr marL="0" lvl="0" indent="0" algn="ctr" rtl="0">
              <a:lnSpc>
                <a:spcPct val="100000"/>
              </a:lnSpc>
              <a:spcBef>
                <a:spcPts val="0"/>
              </a:spcBef>
              <a:spcAft>
                <a:spcPts val="0"/>
              </a:spcAft>
              <a:buSzPts val="2800"/>
              <a:buNone/>
            </a:pPr>
            <a:r>
              <a:rPr lang="en-GB" sz="1800" dirty="0">
                <a:solidFill>
                  <a:srgbClr val="000000"/>
                </a:solidFill>
              </a:rPr>
              <a:t>Higher School of Medicine</a:t>
            </a:r>
            <a:endParaRPr dirty="0">
              <a:solidFill>
                <a:srgbClr val="000000"/>
              </a:solidFill>
            </a:endParaRPr>
          </a:p>
          <a:p>
            <a:pPr marL="0" lvl="0" indent="0" algn="ctr" rtl="0">
              <a:lnSpc>
                <a:spcPct val="100000"/>
              </a:lnSpc>
              <a:spcBef>
                <a:spcPts val="0"/>
              </a:spcBef>
              <a:spcAft>
                <a:spcPts val="0"/>
              </a:spcAft>
              <a:buSzPts val="2800"/>
              <a:buNone/>
            </a:pPr>
            <a:endParaRPr dirty="0">
              <a:solidFill>
                <a:srgbClr val="000000"/>
              </a:solidFill>
            </a:endParaRPr>
          </a:p>
          <a:p>
            <a:pPr marL="0" lvl="0" indent="0" algn="ctr" rtl="0">
              <a:lnSpc>
                <a:spcPct val="100000"/>
              </a:lnSpc>
              <a:spcBef>
                <a:spcPts val="0"/>
              </a:spcBef>
              <a:spcAft>
                <a:spcPts val="0"/>
              </a:spcAft>
              <a:buSzPts val="2800"/>
              <a:buNone/>
            </a:pPr>
            <a:endParaRPr dirty="0">
              <a:solidFill>
                <a:srgbClr val="000000"/>
              </a:solidFill>
            </a:endParaRPr>
          </a:p>
        </p:txBody>
      </p:sp>
      <p:sp>
        <p:nvSpPr>
          <p:cNvPr id="100" name="Google Shape;100;p25"/>
          <p:cNvSpPr txBox="1">
            <a:spLocks noGrp="1"/>
          </p:cNvSpPr>
          <p:nvPr>
            <p:ph type="body" idx="1"/>
          </p:nvPr>
        </p:nvSpPr>
        <p:spPr>
          <a:xfrm>
            <a:off x="482181" y="1404322"/>
            <a:ext cx="8520600" cy="1075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GB" sz="2800" b="1" dirty="0">
                <a:solidFill>
                  <a:srgbClr val="000000"/>
                </a:solidFill>
              </a:rPr>
              <a:t>CHEMICAL FOUNDATIONS OF MATTER:</a:t>
            </a:r>
            <a:endParaRPr sz="2800" b="1" dirty="0">
              <a:solidFill>
                <a:srgbClr val="000000"/>
              </a:solidFill>
            </a:endParaRPr>
          </a:p>
          <a:p>
            <a:pPr marL="0" lvl="0" indent="0" algn="ctr" rtl="0">
              <a:lnSpc>
                <a:spcPct val="100000"/>
              </a:lnSpc>
              <a:spcBef>
                <a:spcPts val="0"/>
              </a:spcBef>
              <a:spcAft>
                <a:spcPts val="0"/>
              </a:spcAft>
              <a:buSzPts val="1800"/>
              <a:buNone/>
            </a:pPr>
            <a:r>
              <a:rPr lang="en-GB" sz="2800" b="1" dirty="0">
                <a:solidFill>
                  <a:srgbClr val="000000"/>
                </a:solidFill>
              </a:rPr>
              <a:t>Molecules</a:t>
            </a:r>
            <a:endParaRPr sz="2800" b="1" dirty="0">
              <a:solidFill>
                <a:srgbClr val="000000"/>
              </a:solidFill>
            </a:endParaRPr>
          </a:p>
          <a:p>
            <a:pPr marL="0" lvl="0" indent="0" algn="l" rtl="0">
              <a:lnSpc>
                <a:spcPct val="115000"/>
              </a:lnSpc>
              <a:spcBef>
                <a:spcPts val="0"/>
              </a:spcBef>
              <a:spcAft>
                <a:spcPts val="1600"/>
              </a:spcAft>
              <a:buSzPts val="1800"/>
              <a:buNone/>
            </a:pPr>
            <a:endParaRPr sz="2800" b="1" dirty="0">
              <a:solidFill>
                <a:srgbClr val="000000"/>
              </a:solidFill>
            </a:endParaRPr>
          </a:p>
        </p:txBody>
      </p:sp>
      <p:pic>
        <p:nvPicPr>
          <p:cNvPr id="2050" name="Picture 2">
            <a:extLst>
              <a:ext uri="{FF2B5EF4-FFF2-40B4-BE49-F238E27FC236}">
                <a16:creationId xmlns:a16="http://schemas.microsoft.com/office/drawing/2014/main" id="{3291BAA1-D4B3-477C-8076-E60147710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657" y="2450835"/>
            <a:ext cx="3209118" cy="26742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qph.fs.quoracdn.net/main-qimg-09814adb900d57a742fffb10585e9431-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101" y="58033"/>
            <a:ext cx="7305675" cy="4962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315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D91442-1DD2-47AD-800D-8112BB62A5F5}"/>
              </a:ext>
            </a:extLst>
          </p:cNvPr>
          <p:cNvSpPr>
            <a:spLocks noGrp="1"/>
          </p:cNvSpPr>
          <p:nvPr>
            <p:ph type="title"/>
          </p:nvPr>
        </p:nvSpPr>
        <p:spPr>
          <a:xfrm>
            <a:off x="367971" y="557432"/>
            <a:ext cx="8520600" cy="572700"/>
          </a:xfrm>
        </p:spPr>
        <p:txBody>
          <a:bodyPr/>
          <a:lstStyle/>
          <a:p>
            <a:pPr algn="ctr"/>
            <a:r>
              <a:rPr lang="en-US" sz="2000" b="1" dirty="0"/>
              <a:t>Strengths of different types of bond and intermolecular force </a:t>
            </a:r>
            <a:br>
              <a:rPr lang="en-US" sz="2000" b="1" dirty="0"/>
            </a:br>
            <a:endParaRPr lang="ru-RU" sz="2000" b="1" dirty="0"/>
          </a:p>
        </p:txBody>
      </p:sp>
      <p:pic>
        <p:nvPicPr>
          <p:cNvPr id="4" name="Рисунок 3">
            <a:extLst>
              <a:ext uri="{FF2B5EF4-FFF2-40B4-BE49-F238E27FC236}">
                <a16:creationId xmlns:a16="http://schemas.microsoft.com/office/drawing/2014/main" id="{477C5F4B-76EC-485B-8DD8-836F392DDBDB}"/>
              </a:ext>
            </a:extLst>
          </p:cNvPr>
          <p:cNvPicPr>
            <a:picLocks noChangeAspect="1"/>
          </p:cNvPicPr>
          <p:nvPr/>
        </p:nvPicPr>
        <p:blipFill>
          <a:blip r:embed="rId2"/>
          <a:stretch>
            <a:fillRect/>
          </a:stretch>
        </p:blipFill>
        <p:spPr>
          <a:xfrm>
            <a:off x="1666948" y="1250045"/>
            <a:ext cx="5368725" cy="3336023"/>
          </a:xfrm>
          <a:prstGeom prst="rect">
            <a:avLst/>
          </a:prstGeom>
        </p:spPr>
      </p:pic>
    </p:spTree>
    <p:extLst>
      <p:ext uri="{BB962C8B-B14F-4D97-AF65-F5344CB8AC3E}">
        <p14:creationId xmlns:p14="http://schemas.microsoft.com/office/powerpoint/2010/main" val="3873911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Ionic bond</a:t>
            </a:r>
            <a:br>
              <a:rPr lang="en-US" b="1" dirty="0"/>
            </a:br>
            <a:endParaRPr lang="en-US" dirty="0"/>
          </a:p>
        </p:txBody>
      </p:sp>
      <p:sp>
        <p:nvSpPr>
          <p:cNvPr id="3" name="Объект 2"/>
          <p:cNvSpPr>
            <a:spLocks noGrp="1"/>
          </p:cNvSpPr>
          <p:nvPr>
            <p:ph idx="1"/>
          </p:nvPr>
        </p:nvSpPr>
        <p:spPr>
          <a:xfrm>
            <a:off x="628650" y="971012"/>
            <a:ext cx="7886700" cy="3263504"/>
          </a:xfrm>
        </p:spPr>
        <p:txBody>
          <a:bodyPr/>
          <a:lstStyle/>
          <a:p>
            <a:pPr marL="114300" indent="0">
              <a:buNone/>
            </a:pPr>
            <a:r>
              <a:rPr lang="en-US" b="1" dirty="0">
                <a:solidFill>
                  <a:schemeClr val="tx1"/>
                </a:solidFill>
                <a:hlinkClick r:id="rId2"/>
              </a:rPr>
              <a:t>Ionic bonding</a:t>
            </a:r>
            <a:r>
              <a:rPr lang="en-US" dirty="0">
                <a:solidFill>
                  <a:schemeClr val="tx1"/>
                </a:solidFill>
              </a:rPr>
              <a:t> involves a transfer of an electron, so one atom gains an electron while one atom loses an electron. One of the resulting ions carries a negative charge (anion), and the other ion carries a positive charge (cation). Because opposite charges attract, the atoms bond together to form a molecule.</a:t>
            </a:r>
          </a:p>
          <a:p>
            <a:endParaRPr lang="en-US" dirty="0">
              <a:solidFill>
                <a:schemeClr val="tx1"/>
              </a:solidFill>
            </a:endParaRPr>
          </a:p>
        </p:txBody>
      </p:sp>
      <p:pic>
        <p:nvPicPr>
          <p:cNvPr id="6" name="Google Shape;304;p56"/>
          <p:cNvPicPr preferRelativeResize="0"/>
          <p:nvPr/>
        </p:nvPicPr>
        <p:blipFill rotWithShape="1">
          <a:blip r:embed="rId3">
            <a:alphaModFix/>
          </a:blip>
          <a:srcRect/>
          <a:stretch/>
        </p:blipFill>
        <p:spPr>
          <a:xfrm>
            <a:off x="218902" y="2907858"/>
            <a:ext cx="8833750" cy="1943425"/>
          </a:xfrm>
          <a:prstGeom prst="rect">
            <a:avLst/>
          </a:prstGeom>
          <a:noFill/>
          <a:ln>
            <a:noFill/>
          </a:ln>
        </p:spPr>
      </p:pic>
    </p:spTree>
    <p:extLst>
      <p:ext uri="{BB962C8B-B14F-4D97-AF65-F5344CB8AC3E}">
        <p14:creationId xmlns:p14="http://schemas.microsoft.com/office/powerpoint/2010/main" val="189013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92762" y="1084008"/>
            <a:ext cx="6481124" cy="2835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762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700" y="265576"/>
            <a:ext cx="8520600" cy="572700"/>
          </a:xfrm>
        </p:spPr>
        <p:txBody>
          <a:bodyPr/>
          <a:lstStyle/>
          <a:p>
            <a:r>
              <a:rPr lang="en-US" b="1" dirty="0"/>
              <a:t>Covalent bond</a:t>
            </a:r>
            <a:br>
              <a:rPr lang="en-US" b="1" dirty="0"/>
            </a:br>
            <a:endParaRPr lang="en-US" dirty="0"/>
          </a:p>
        </p:txBody>
      </p:sp>
      <p:sp>
        <p:nvSpPr>
          <p:cNvPr id="3" name="Объект 2"/>
          <p:cNvSpPr>
            <a:spLocks noGrp="1"/>
          </p:cNvSpPr>
          <p:nvPr>
            <p:ph idx="1"/>
          </p:nvPr>
        </p:nvSpPr>
        <p:spPr>
          <a:xfrm>
            <a:off x="628650" y="838276"/>
            <a:ext cx="7886700" cy="3263504"/>
          </a:xfrm>
        </p:spPr>
        <p:txBody>
          <a:bodyPr/>
          <a:lstStyle/>
          <a:p>
            <a:pPr marL="114300" indent="0">
              <a:buNone/>
            </a:pPr>
            <a:r>
              <a:rPr lang="en-US" dirty="0">
                <a:solidFill>
                  <a:schemeClr val="tx1"/>
                </a:solidFill>
              </a:rPr>
              <a:t>The most common bond in organic molecules, a </a:t>
            </a:r>
            <a:r>
              <a:rPr lang="en-US" b="1" dirty="0">
                <a:solidFill>
                  <a:schemeClr val="tx1"/>
                </a:solidFill>
                <a:hlinkClick r:id="rId2"/>
              </a:rPr>
              <a:t>covalent bond</a:t>
            </a:r>
            <a:r>
              <a:rPr lang="en-US" dirty="0">
                <a:solidFill>
                  <a:schemeClr val="tx1"/>
                </a:solidFill>
              </a:rPr>
              <a:t> involves the sharing of electrons between two atoms. The pair of shared electrons forms a new orbit that extends around the nuclei of both atoms, producing a molecule. There are two secondary types of covalent bonds that are relevant to biology — </a:t>
            </a:r>
            <a:r>
              <a:rPr lang="en-US" b="1" i="1" dirty="0">
                <a:solidFill>
                  <a:srgbClr val="C00000"/>
                </a:solidFill>
                <a:effectLst>
                  <a:outerShdw blurRad="38100" dist="38100" dir="2700000" algn="tl">
                    <a:srgbClr val="000000">
                      <a:alpha val="43137"/>
                    </a:srgbClr>
                  </a:outerShdw>
                </a:effectLst>
              </a:rPr>
              <a:t>polar bonds and hydrogen bonds</a:t>
            </a:r>
            <a:r>
              <a:rPr lang="en-US" dirty="0">
                <a:solidFill>
                  <a:schemeClr val="tx1"/>
                </a:solidFill>
              </a:rPr>
              <a:t>.</a:t>
            </a:r>
          </a:p>
          <a:p>
            <a:endParaRPr lang="en-US" dirty="0">
              <a:solidFill>
                <a:schemeClr val="tx1"/>
              </a:solidFill>
            </a:endParaRPr>
          </a:p>
        </p:txBody>
      </p:sp>
      <p:pic>
        <p:nvPicPr>
          <p:cNvPr id="5" name="Google Shape;311;p57"/>
          <p:cNvPicPr preferRelativeResize="0"/>
          <p:nvPr/>
        </p:nvPicPr>
        <p:blipFill rotWithShape="1">
          <a:blip r:embed="rId3">
            <a:alphaModFix/>
          </a:blip>
          <a:srcRect/>
          <a:stretch/>
        </p:blipFill>
        <p:spPr>
          <a:xfrm>
            <a:off x="2926080" y="2916127"/>
            <a:ext cx="3158838" cy="1758353"/>
          </a:xfrm>
          <a:prstGeom prst="rect">
            <a:avLst/>
          </a:prstGeom>
          <a:noFill/>
          <a:ln>
            <a:noFill/>
          </a:ln>
        </p:spPr>
      </p:pic>
    </p:spTree>
    <p:extLst>
      <p:ext uri="{BB962C8B-B14F-4D97-AF65-F5344CB8AC3E}">
        <p14:creationId xmlns:p14="http://schemas.microsoft.com/office/powerpoint/2010/main" val="3184501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7"/>
          <p:cNvSpPr txBox="1">
            <a:spLocks noGrp="1"/>
          </p:cNvSpPr>
          <p:nvPr>
            <p:ph type="title"/>
          </p:nvPr>
        </p:nvSpPr>
        <p:spPr>
          <a:xfrm>
            <a:off x="311700" y="713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b="1">
                <a:solidFill>
                  <a:srgbClr val="000000"/>
                </a:solidFill>
              </a:rPr>
              <a:t>COVALENT NONPOLAR BONDING</a:t>
            </a:r>
            <a:endParaRPr b="1">
              <a:solidFill>
                <a:srgbClr val="000000"/>
              </a:solidFill>
            </a:endParaRPr>
          </a:p>
        </p:txBody>
      </p:sp>
      <p:pic>
        <p:nvPicPr>
          <p:cNvPr id="311" name="Google Shape;311;p57"/>
          <p:cNvPicPr preferRelativeResize="0"/>
          <p:nvPr/>
        </p:nvPicPr>
        <p:blipFill rotWithShape="1">
          <a:blip r:embed="rId3">
            <a:alphaModFix/>
          </a:blip>
          <a:srcRect/>
          <a:stretch/>
        </p:blipFill>
        <p:spPr>
          <a:xfrm>
            <a:off x="1065900" y="644025"/>
            <a:ext cx="6376825" cy="3634800"/>
          </a:xfrm>
          <a:prstGeom prst="rect">
            <a:avLst/>
          </a:prstGeom>
          <a:noFill/>
          <a:ln>
            <a:noFill/>
          </a:ln>
        </p:spPr>
      </p:pic>
      <p:sp>
        <p:nvSpPr>
          <p:cNvPr id="312" name="Google Shape;312;p57"/>
          <p:cNvSpPr txBox="1">
            <a:spLocks noGrp="1"/>
          </p:cNvSpPr>
          <p:nvPr>
            <p:ph type="title"/>
          </p:nvPr>
        </p:nvSpPr>
        <p:spPr>
          <a:xfrm>
            <a:off x="6585300" y="4570800"/>
            <a:ext cx="25587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1800" b="1">
                <a:solidFill>
                  <a:srgbClr val="FF0000"/>
                </a:solidFill>
              </a:rPr>
              <a:t>“HAPPINESS” = AIM</a:t>
            </a:r>
            <a:endParaRPr sz="1800" b="1">
              <a:solidFill>
                <a:srgbClr val="FF9900"/>
              </a:solidFill>
            </a:endParaRPr>
          </a:p>
        </p:txBody>
      </p:sp>
    </p:spTree>
    <p:extLst>
      <p:ext uri="{BB962C8B-B14F-4D97-AF65-F5344CB8AC3E}">
        <p14:creationId xmlns:p14="http://schemas.microsoft.com/office/powerpoint/2010/main" val="2220012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6D901B4-DCC6-4D54-BC99-4C70F7A47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938" y="0"/>
            <a:ext cx="684053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182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8"/>
          <p:cNvSpPr txBox="1">
            <a:spLocks noGrp="1"/>
          </p:cNvSpPr>
          <p:nvPr>
            <p:ph type="title"/>
          </p:nvPr>
        </p:nvSpPr>
        <p:spPr>
          <a:xfrm>
            <a:off x="311700" y="713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b="1">
                <a:solidFill>
                  <a:srgbClr val="000000"/>
                </a:solidFill>
              </a:rPr>
              <a:t>COVALENT POLAR BONDING</a:t>
            </a:r>
            <a:endParaRPr b="1">
              <a:solidFill>
                <a:srgbClr val="000000"/>
              </a:solidFill>
            </a:endParaRPr>
          </a:p>
        </p:txBody>
      </p:sp>
      <p:pic>
        <p:nvPicPr>
          <p:cNvPr id="318" name="Google Shape;318;p58"/>
          <p:cNvPicPr preferRelativeResize="0"/>
          <p:nvPr/>
        </p:nvPicPr>
        <p:blipFill rotWithShape="1">
          <a:blip r:embed="rId3">
            <a:alphaModFix/>
          </a:blip>
          <a:srcRect/>
          <a:stretch/>
        </p:blipFill>
        <p:spPr>
          <a:xfrm>
            <a:off x="1615440" y="804738"/>
            <a:ext cx="6292013" cy="4194675"/>
          </a:xfrm>
          <a:prstGeom prst="rect">
            <a:avLst/>
          </a:prstGeom>
          <a:noFill/>
          <a:ln>
            <a:noFill/>
          </a:ln>
        </p:spPr>
      </p:pic>
    </p:spTree>
    <p:extLst>
      <p:ext uri="{BB962C8B-B14F-4D97-AF65-F5344CB8AC3E}">
        <p14:creationId xmlns:p14="http://schemas.microsoft.com/office/powerpoint/2010/main" val="3208887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7718B3-2D51-4448-A020-F4CCF23059CF}"/>
              </a:ext>
            </a:extLst>
          </p:cNvPr>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Outline</a:t>
            </a:r>
            <a:endParaRPr lang="ru-RU" b="1" dirty="0">
              <a:solidFill>
                <a:srgbClr val="FF0000"/>
              </a:solidFill>
              <a:effectLst>
                <a:outerShdw blurRad="38100" dist="38100" dir="2700000" algn="tl">
                  <a:srgbClr val="000000">
                    <a:alpha val="43137"/>
                  </a:srgbClr>
                </a:outerShdw>
              </a:effectLst>
            </a:endParaRPr>
          </a:p>
        </p:txBody>
      </p:sp>
      <p:pic>
        <p:nvPicPr>
          <p:cNvPr id="2050" name="Picture 2" descr="Classify the following compounds as ionic compound or covalent compound and...">
            <a:extLst>
              <a:ext uri="{FF2B5EF4-FFF2-40B4-BE49-F238E27FC236}">
                <a16:creationId xmlns:a16="http://schemas.microsoft.com/office/drawing/2014/main" id="{F4E87481-8F10-4F34-8E0A-9D75810875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408"/>
          <a:stretch/>
        </p:blipFill>
        <p:spPr bwMode="auto">
          <a:xfrm>
            <a:off x="1600765" y="1252080"/>
            <a:ext cx="5264617" cy="341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127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166B87-8744-4F80-9009-2A1F78CB76C3}"/>
              </a:ext>
            </a:extLst>
          </p:cNvPr>
          <p:cNvSpPr>
            <a:spLocks noGrp="1"/>
          </p:cNvSpPr>
          <p:nvPr>
            <p:ph type="title"/>
          </p:nvPr>
        </p:nvSpPr>
        <p:spPr/>
        <p:txBody>
          <a:bodyPr/>
          <a:lstStyle/>
          <a:p>
            <a:endParaRPr lang="ru-RU"/>
          </a:p>
        </p:txBody>
      </p:sp>
      <p:pic>
        <p:nvPicPr>
          <p:cNvPr id="3" name="Рисунок 2">
            <a:extLst>
              <a:ext uri="{FF2B5EF4-FFF2-40B4-BE49-F238E27FC236}">
                <a16:creationId xmlns:a16="http://schemas.microsoft.com/office/drawing/2014/main" id="{C0AAAA24-A710-465B-BBE8-84B7D7C704AF}"/>
              </a:ext>
            </a:extLst>
          </p:cNvPr>
          <p:cNvPicPr>
            <a:picLocks noChangeAspect="1"/>
          </p:cNvPicPr>
          <p:nvPr/>
        </p:nvPicPr>
        <p:blipFill>
          <a:blip r:embed="rId2"/>
          <a:stretch>
            <a:fillRect/>
          </a:stretch>
        </p:blipFill>
        <p:spPr>
          <a:xfrm>
            <a:off x="0" y="530302"/>
            <a:ext cx="9144000" cy="3717135"/>
          </a:xfrm>
          <a:prstGeom prst="rect">
            <a:avLst/>
          </a:prstGeom>
        </p:spPr>
      </p:pic>
    </p:spTree>
    <p:extLst>
      <p:ext uri="{BB962C8B-B14F-4D97-AF65-F5344CB8AC3E}">
        <p14:creationId xmlns:p14="http://schemas.microsoft.com/office/powerpoint/2010/main" val="2782549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b="1">
                <a:solidFill>
                  <a:srgbClr val="000000"/>
                </a:solidFill>
              </a:rPr>
              <a:t>LEARNING OUTCOMES</a:t>
            </a:r>
            <a:endParaRPr b="1">
              <a:solidFill>
                <a:srgbClr val="000000"/>
              </a:solidFill>
            </a:endParaRPr>
          </a:p>
        </p:txBody>
      </p:sp>
      <p:sp>
        <p:nvSpPr>
          <p:cNvPr id="112" name="Google Shape;112;p27"/>
          <p:cNvSpPr txBox="1">
            <a:spLocks noGrp="1"/>
          </p:cNvSpPr>
          <p:nvPr>
            <p:ph type="body" idx="1"/>
          </p:nvPr>
        </p:nvSpPr>
        <p:spPr>
          <a:xfrm>
            <a:off x="311700" y="1062450"/>
            <a:ext cx="8520600" cy="375893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GB" b="1" dirty="0">
                <a:solidFill>
                  <a:srgbClr val="000000"/>
                </a:solidFill>
              </a:rPr>
              <a:t>As a result of the lesson you will be able to:</a:t>
            </a:r>
            <a:endParaRPr b="1" dirty="0">
              <a:solidFill>
                <a:srgbClr val="000000"/>
              </a:solidFill>
            </a:endParaRPr>
          </a:p>
          <a:p>
            <a:pPr algn="just" fontAlgn="base">
              <a:lnSpc>
                <a:spcPct val="100000"/>
              </a:lnSpc>
              <a:buFont typeface="Arial" panose="020B0604020202020204" pitchFamily="34" charset="0"/>
              <a:buChar char="•"/>
            </a:pPr>
            <a:r>
              <a:rPr lang="en-US" sz="1600" b="0" i="1" u="none" strike="noStrike" dirty="0">
                <a:solidFill>
                  <a:srgbClr val="000000"/>
                </a:solidFill>
                <a:effectLst/>
                <a:latin typeface="Times New Roman" panose="02020603050405020304" pitchFamily="18" charset="0"/>
              </a:rPr>
              <a:t>understand what is meant by chemical compounds;</a:t>
            </a:r>
          </a:p>
          <a:p>
            <a:pPr algn="just" fontAlgn="base">
              <a:lnSpc>
                <a:spcPct val="100000"/>
              </a:lnSpc>
              <a:buFont typeface="Arial" panose="020B0604020202020204" pitchFamily="34" charset="0"/>
              <a:buChar char="•"/>
            </a:pPr>
            <a:r>
              <a:rPr lang="en-US" sz="1600" b="0" i="1" u="none" strike="noStrike" dirty="0">
                <a:solidFill>
                  <a:srgbClr val="000000"/>
                </a:solidFill>
                <a:effectLst/>
                <a:latin typeface="Times New Roman" panose="02020603050405020304" pitchFamily="18" charset="0"/>
              </a:rPr>
              <a:t>identify and recall inorganic compounds: base, acid, oxide, salt. List their distinguishing features;</a:t>
            </a:r>
          </a:p>
          <a:p>
            <a:pPr algn="just" fontAlgn="base">
              <a:lnSpc>
                <a:spcPct val="100000"/>
              </a:lnSpc>
              <a:buFont typeface="Arial" panose="020B0604020202020204" pitchFamily="34" charset="0"/>
              <a:buChar char="•"/>
            </a:pPr>
            <a:r>
              <a:rPr lang="en-US" sz="1600" b="0" i="1" u="none" strike="noStrike" dirty="0">
                <a:solidFill>
                  <a:srgbClr val="000000"/>
                </a:solidFill>
                <a:effectLst/>
                <a:latin typeface="Times New Roman" panose="02020603050405020304" pitchFamily="18" charset="0"/>
              </a:rPr>
              <a:t>determine the classification of organic compounds;</a:t>
            </a:r>
          </a:p>
          <a:p>
            <a:pPr algn="just" fontAlgn="base">
              <a:lnSpc>
                <a:spcPct val="100000"/>
              </a:lnSpc>
              <a:buFont typeface="Arial" panose="020B0604020202020204" pitchFamily="34" charset="0"/>
              <a:buChar char="•"/>
            </a:pPr>
            <a:r>
              <a:rPr lang="en-US" sz="1600" b="0" i="1" u="none" strike="noStrike" dirty="0">
                <a:solidFill>
                  <a:srgbClr val="000000"/>
                </a:solidFill>
                <a:effectLst/>
                <a:latin typeface="Times New Roman" panose="02020603050405020304" pitchFamily="18" charset="0"/>
              </a:rPr>
              <a:t>distinguish between molecular and non-molecular substances;</a:t>
            </a:r>
          </a:p>
          <a:p>
            <a:pPr algn="just" fontAlgn="base">
              <a:lnSpc>
                <a:spcPct val="100000"/>
              </a:lnSpc>
              <a:buFont typeface="Arial" panose="020B0604020202020204" pitchFamily="34" charset="0"/>
              <a:buChar char="•"/>
            </a:pPr>
            <a:r>
              <a:rPr lang="en-US" sz="1600" b="0" i="1" u="none" strike="noStrike" dirty="0">
                <a:solidFill>
                  <a:srgbClr val="000000"/>
                </a:solidFill>
                <a:effectLst/>
                <a:latin typeface="Times New Roman" panose="02020603050405020304" pitchFamily="18" charset="0"/>
              </a:rPr>
              <a:t>classify intermolecular and intramolecular forces;</a:t>
            </a:r>
          </a:p>
          <a:p>
            <a:pPr algn="just" fontAlgn="base">
              <a:lnSpc>
                <a:spcPct val="100000"/>
              </a:lnSpc>
              <a:buFont typeface="Arial" panose="020B0604020202020204" pitchFamily="34" charset="0"/>
              <a:buChar char="•"/>
            </a:pPr>
            <a:r>
              <a:rPr lang="en-US" sz="1600" b="0" i="1" u="none" strike="noStrike" dirty="0">
                <a:solidFill>
                  <a:srgbClr val="000000"/>
                </a:solidFill>
                <a:effectLst/>
                <a:latin typeface="Times New Roman" panose="02020603050405020304" pitchFamily="18" charset="0"/>
              </a:rPr>
              <a:t>understand common themes running through ionic, covalent and metallic descriptions of a chemical bond;</a:t>
            </a:r>
          </a:p>
          <a:p>
            <a:pPr algn="just" fontAlgn="base">
              <a:lnSpc>
                <a:spcPct val="100000"/>
              </a:lnSpc>
              <a:buFont typeface="Arial" panose="020B0604020202020204" pitchFamily="34" charset="0"/>
              <a:buChar char="•"/>
            </a:pPr>
            <a:r>
              <a:rPr lang="en-US" sz="1600" b="0" i="1" u="none" strike="noStrike" dirty="0">
                <a:solidFill>
                  <a:srgbClr val="000000"/>
                </a:solidFill>
                <a:effectLst/>
                <a:latin typeface="Times New Roman" panose="02020603050405020304" pitchFamily="18" charset="0"/>
              </a:rPr>
              <a:t>predict the type of chemical bond in chemical compounds;</a:t>
            </a:r>
          </a:p>
          <a:p>
            <a:pPr algn="just" fontAlgn="base">
              <a:lnSpc>
                <a:spcPct val="100000"/>
              </a:lnSpc>
              <a:buFont typeface="Arial" panose="020B0604020202020204" pitchFamily="34" charset="0"/>
              <a:buChar char="•"/>
            </a:pPr>
            <a:r>
              <a:rPr lang="en-US" sz="1600" b="0" i="1" u="none" strike="noStrike" dirty="0">
                <a:solidFill>
                  <a:srgbClr val="000000"/>
                </a:solidFill>
                <a:effectLst/>
                <a:latin typeface="Times New Roman" panose="02020603050405020304" pitchFamily="18" charset="0"/>
              </a:rPr>
              <a:t>understand how the concept of electronegativity and its variations in the periodic table can be used to explain the nature of bonding in substances;</a:t>
            </a:r>
          </a:p>
          <a:p>
            <a:pPr algn="just" fontAlgn="base">
              <a:lnSpc>
                <a:spcPct val="100000"/>
              </a:lnSpc>
              <a:buFont typeface="Arial" panose="020B0604020202020204" pitchFamily="34" charset="0"/>
              <a:buChar char="•"/>
            </a:pPr>
            <a:r>
              <a:rPr lang="en-US" sz="1600" b="0" i="1" u="none" strike="noStrike" dirty="0">
                <a:solidFill>
                  <a:srgbClr val="000000"/>
                </a:solidFill>
                <a:effectLst/>
                <a:latin typeface="Times New Roman" panose="02020603050405020304" pitchFamily="18" charset="0"/>
              </a:rPr>
              <a:t>understand how chemicals can be described (and classified) in terms of structure and type of bonds</a:t>
            </a:r>
          </a:p>
          <a:p>
            <a:pPr algn="just" fontAlgn="base">
              <a:lnSpc>
                <a:spcPct val="100000"/>
              </a:lnSpc>
              <a:buFont typeface="Arial" panose="020B0604020202020204" pitchFamily="34" charset="0"/>
              <a:buChar char="•"/>
            </a:pPr>
            <a:r>
              <a:rPr lang="en-US" sz="1600" b="0" i="1" u="none" strike="noStrike" dirty="0">
                <a:solidFill>
                  <a:srgbClr val="000000"/>
                </a:solidFill>
                <a:effectLst/>
                <a:latin typeface="Times New Roman" panose="02020603050405020304" pitchFamily="18" charset="0"/>
              </a:rPr>
              <a:t>explain hydrophilic and hydrophobic properties.</a:t>
            </a:r>
          </a:p>
          <a:p>
            <a:pPr marL="0" lvl="0" indent="0" algn="l" rtl="0">
              <a:lnSpc>
                <a:spcPct val="100000"/>
              </a:lnSpc>
              <a:spcBef>
                <a:spcPts val="0"/>
              </a:spcBef>
              <a:spcAft>
                <a:spcPts val="0"/>
              </a:spcAft>
              <a:buSzPts val="1800"/>
              <a:buNone/>
            </a:pPr>
            <a:endParaRPr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400" y="511528"/>
            <a:ext cx="8520600" cy="572700"/>
          </a:xfrm>
        </p:spPr>
        <p:txBody>
          <a:bodyPr/>
          <a:lstStyle/>
          <a:p>
            <a:r>
              <a:rPr lang="en-US" b="1" dirty="0"/>
              <a:t>Hydrogen bond</a:t>
            </a:r>
            <a:br>
              <a:rPr lang="en-US" b="1" dirty="0"/>
            </a:br>
            <a:endParaRPr lang="en-US" dirty="0"/>
          </a:p>
        </p:txBody>
      </p:sp>
      <p:sp>
        <p:nvSpPr>
          <p:cNvPr id="3" name="Объект 2"/>
          <p:cNvSpPr>
            <a:spLocks noGrp="1"/>
          </p:cNvSpPr>
          <p:nvPr>
            <p:ph idx="1"/>
          </p:nvPr>
        </p:nvSpPr>
        <p:spPr/>
        <p:txBody>
          <a:bodyPr>
            <a:normAutofit lnSpcReduction="10000"/>
          </a:bodyPr>
          <a:lstStyle/>
          <a:p>
            <a:r>
              <a:rPr lang="en-US" dirty="0">
                <a:solidFill>
                  <a:schemeClr val="tx1"/>
                </a:solidFill>
              </a:rPr>
              <a:t>Because they’re polarized, two adjacent H</a:t>
            </a:r>
            <a:r>
              <a:rPr lang="en-US" baseline="-25000" dirty="0">
                <a:solidFill>
                  <a:schemeClr val="tx1"/>
                </a:solidFill>
              </a:rPr>
              <a:t>2</a:t>
            </a:r>
            <a:r>
              <a:rPr lang="en-US" dirty="0">
                <a:solidFill>
                  <a:schemeClr val="tx1"/>
                </a:solidFill>
              </a:rPr>
              <a:t>O (water) molecules can form a linkage known as a </a:t>
            </a:r>
            <a:r>
              <a:rPr lang="en-US" i="1" dirty="0">
                <a:solidFill>
                  <a:schemeClr val="tx1"/>
                </a:solidFill>
              </a:rPr>
              <a:t>hydrogen bond</a:t>
            </a:r>
            <a:r>
              <a:rPr lang="en-US" dirty="0">
                <a:solidFill>
                  <a:schemeClr val="tx1"/>
                </a:solidFill>
              </a:rPr>
              <a:t>, where the (electronegative) hydrogen atom of one H</a:t>
            </a:r>
            <a:r>
              <a:rPr lang="en-US" baseline="-25000" dirty="0">
                <a:solidFill>
                  <a:schemeClr val="tx1"/>
                </a:solidFill>
              </a:rPr>
              <a:t>2</a:t>
            </a:r>
            <a:r>
              <a:rPr lang="en-US" dirty="0">
                <a:solidFill>
                  <a:schemeClr val="tx1"/>
                </a:solidFill>
              </a:rPr>
              <a:t>O molecule is electrostatically attracted to the (electropositive) oxygen atom of an adjacent water molecule.</a:t>
            </a:r>
          </a:p>
          <a:p>
            <a:r>
              <a:rPr lang="en-US" dirty="0">
                <a:solidFill>
                  <a:schemeClr val="tx1"/>
                </a:solidFill>
              </a:rPr>
              <a:t>Consequently, molecules of water join together transiently in a hydrogen-bonded lattice. </a:t>
            </a:r>
            <a:r>
              <a:rPr lang="en-US" b="1" dirty="0">
                <a:solidFill>
                  <a:schemeClr val="tx1"/>
                </a:solidFill>
                <a:hlinkClick r:id="rId2"/>
              </a:rPr>
              <a:t>Hydrogen bonds</a:t>
            </a:r>
            <a:r>
              <a:rPr lang="en-US" dirty="0">
                <a:solidFill>
                  <a:schemeClr val="tx1"/>
                </a:solidFill>
              </a:rPr>
              <a:t> have only about 1/20 the strength of a covalent bond, yet even this force is sufficient to affect the structure of water, producing many of its unique properties, such as high surface tension, specific heat, and heat of vaporization. Hydrogen bonds are important in many life processes, such as in replication and defining the shape of DNA molecules.</a:t>
            </a:r>
          </a:p>
          <a:p>
            <a:endParaRPr lang="en-US" dirty="0">
              <a:solidFill>
                <a:schemeClr val="tx1"/>
              </a:solidFill>
            </a:endParaRPr>
          </a:p>
        </p:txBody>
      </p:sp>
    </p:spTree>
    <p:extLst>
      <p:ext uri="{BB962C8B-B14F-4D97-AF65-F5344CB8AC3E}">
        <p14:creationId xmlns:p14="http://schemas.microsoft.com/office/powerpoint/2010/main" val="3188033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и по запросу hydrogen b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404" y="488463"/>
            <a:ext cx="3571875" cy="21788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Картинки по запросу hydrogen bond D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2285" y="110114"/>
            <a:ext cx="4062335" cy="4735523"/>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BFDF7DEF-F077-4628-B96B-A3F8954208AE}"/>
              </a:ext>
            </a:extLst>
          </p:cNvPr>
          <p:cNvPicPr>
            <a:picLocks noChangeAspect="1"/>
          </p:cNvPicPr>
          <p:nvPr/>
        </p:nvPicPr>
        <p:blipFill>
          <a:blip r:embed="rId4"/>
          <a:stretch>
            <a:fillRect/>
          </a:stretch>
        </p:blipFill>
        <p:spPr>
          <a:xfrm>
            <a:off x="275964" y="2571750"/>
            <a:ext cx="3552042" cy="2394145"/>
          </a:xfrm>
          <a:prstGeom prst="rect">
            <a:avLst/>
          </a:prstGeom>
        </p:spPr>
      </p:pic>
    </p:spTree>
    <p:extLst>
      <p:ext uri="{BB962C8B-B14F-4D97-AF65-F5344CB8AC3E}">
        <p14:creationId xmlns:p14="http://schemas.microsoft.com/office/powerpoint/2010/main" val="948803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DD2C71-4909-4215-92C7-8817F78A56B1}"/>
              </a:ext>
            </a:extLst>
          </p:cNvPr>
          <p:cNvSpPr>
            <a:spLocks noGrp="1"/>
          </p:cNvSpPr>
          <p:nvPr>
            <p:ph type="title"/>
          </p:nvPr>
        </p:nvSpPr>
        <p:spPr/>
        <p:txBody>
          <a:bodyPr/>
          <a:lstStyle/>
          <a:p>
            <a:r>
              <a:rPr lang="en-US" b="1" dirty="0"/>
              <a:t>Problem 2. </a:t>
            </a:r>
            <a:r>
              <a:rPr lang="en-US" dirty="0"/>
              <a:t>Determine type of the chemical bond</a:t>
            </a:r>
            <a:endParaRPr lang="ru-RU" dirty="0"/>
          </a:p>
        </p:txBody>
      </p:sp>
      <p:sp>
        <p:nvSpPr>
          <p:cNvPr id="3" name="Текст 2">
            <a:extLst>
              <a:ext uri="{FF2B5EF4-FFF2-40B4-BE49-F238E27FC236}">
                <a16:creationId xmlns:a16="http://schemas.microsoft.com/office/drawing/2014/main" id="{A8FFF041-68F8-4042-93F6-DBE26D10ACB9}"/>
              </a:ext>
            </a:extLst>
          </p:cNvPr>
          <p:cNvSpPr>
            <a:spLocks noGrp="1"/>
          </p:cNvSpPr>
          <p:nvPr>
            <p:ph type="body" idx="1"/>
          </p:nvPr>
        </p:nvSpPr>
        <p:spPr>
          <a:xfrm>
            <a:off x="311700" y="1098231"/>
            <a:ext cx="1889059" cy="3416400"/>
          </a:xfrm>
        </p:spPr>
        <p:txBody>
          <a:bodyPr/>
          <a:lstStyle/>
          <a:p>
            <a:pPr>
              <a:lnSpc>
                <a:spcPct val="150000"/>
              </a:lnSpc>
            </a:pPr>
            <a:r>
              <a:rPr lang="en-US" dirty="0">
                <a:solidFill>
                  <a:schemeClr val="tx1"/>
                </a:solidFill>
              </a:rPr>
              <a:t>NH</a:t>
            </a:r>
            <a:r>
              <a:rPr lang="en-US" sz="1000" dirty="0">
                <a:solidFill>
                  <a:schemeClr val="tx1"/>
                </a:solidFill>
              </a:rPr>
              <a:t>3</a:t>
            </a:r>
          </a:p>
          <a:p>
            <a:pPr>
              <a:lnSpc>
                <a:spcPct val="150000"/>
              </a:lnSpc>
            </a:pPr>
            <a:r>
              <a:rPr lang="en-US" dirty="0">
                <a:solidFill>
                  <a:schemeClr val="tx1"/>
                </a:solidFill>
              </a:rPr>
              <a:t>O</a:t>
            </a:r>
            <a:r>
              <a:rPr lang="en-US" sz="1000" dirty="0">
                <a:solidFill>
                  <a:schemeClr val="tx1"/>
                </a:solidFill>
              </a:rPr>
              <a:t>2</a:t>
            </a:r>
          </a:p>
          <a:p>
            <a:pPr>
              <a:lnSpc>
                <a:spcPct val="150000"/>
              </a:lnSpc>
            </a:pPr>
            <a:r>
              <a:rPr lang="en-US" dirty="0">
                <a:solidFill>
                  <a:schemeClr val="tx1"/>
                </a:solidFill>
              </a:rPr>
              <a:t>NaCl</a:t>
            </a:r>
          </a:p>
          <a:p>
            <a:pPr>
              <a:lnSpc>
                <a:spcPct val="150000"/>
              </a:lnSpc>
            </a:pPr>
            <a:r>
              <a:rPr lang="en-US" dirty="0">
                <a:solidFill>
                  <a:schemeClr val="tx1"/>
                </a:solidFill>
              </a:rPr>
              <a:t>H</a:t>
            </a:r>
            <a:r>
              <a:rPr lang="en-US" sz="1000" dirty="0">
                <a:solidFill>
                  <a:schemeClr val="tx1"/>
                </a:solidFill>
              </a:rPr>
              <a:t>2</a:t>
            </a:r>
            <a:r>
              <a:rPr lang="en-US" dirty="0">
                <a:solidFill>
                  <a:schemeClr val="tx1"/>
                </a:solidFill>
              </a:rPr>
              <a:t>O</a:t>
            </a:r>
          </a:p>
          <a:p>
            <a:pPr>
              <a:lnSpc>
                <a:spcPct val="150000"/>
              </a:lnSpc>
            </a:pPr>
            <a:r>
              <a:rPr lang="en-US" dirty="0">
                <a:solidFill>
                  <a:schemeClr val="tx1"/>
                </a:solidFill>
              </a:rPr>
              <a:t>HCl</a:t>
            </a:r>
          </a:p>
          <a:p>
            <a:pPr>
              <a:lnSpc>
                <a:spcPct val="150000"/>
              </a:lnSpc>
            </a:pPr>
            <a:r>
              <a:rPr lang="en-US" dirty="0">
                <a:solidFill>
                  <a:schemeClr val="tx1"/>
                </a:solidFill>
              </a:rPr>
              <a:t>CH</a:t>
            </a:r>
            <a:r>
              <a:rPr lang="en-US" sz="1000" dirty="0">
                <a:solidFill>
                  <a:schemeClr val="tx1"/>
                </a:solidFill>
              </a:rPr>
              <a:t>4</a:t>
            </a:r>
          </a:p>
          <a:p>
            <a:pPr>
              <a:lnSpc>
                <a:spcPct val="150000"/>
              </a:lnSpc>
            </a:pPr>
            <a:r>
              <a:rPr lang="en-US" dirty="0">
                <a:solidFill>
                  <a:schemeClr val="tx1"/>
                </a:solidFill>
              </a:rPr>
              <a:t>CaCl</a:t>
            </a:r>
            <a:r>
              <a:rPr lang="en-US" sz="1000" dirty="0">
                <a:solidFill>
                  <a:schemeClr val="tx1"/>
                </a:solidFill>
              </a:rPr>
              <a:t>2</a:t>
            </a:r>
          </a:p>
          <a:p>
            <a:pPr>
              <a:lnSpc>
                <a:spcPct val="150000"/>
              </a:lnSpc>
            </a:pPr>
            <a:r>
              <a:rPr lang="en-US" dirty="0">
                <a:solidFill>
                  <a:schemeClr val="tx1"/>
                </a:solidFill>
              </a:rPr>
              <a:t>H</a:t>
            </a:r>
            <a:r>
              <a:rPr lang="en-US" sz="1000" dirty="0">
                <a:solidFill>
                  <a:schemeClr val="tx1"/>
                </a:solidFill>
              </a:rPr>
              <a:t>2</a:t>
            </a:r>
          </a:p>
          <a:p>
            <a:pPr>
              <a:lnSpc>
                <a:spcPct val="150000"/>
              </a:lnSpc>
            </a:pPr>
            <a:endParaRPr lang="ru-RU" sz="1000" dirty="0">
              <a:solidFill>
                <a:schemeClr val="tx1"/>
              </a:solidFill>
            </a:endParaRPr>
          </a:p>
        </p:txBody>
      </p:sp>
    </p:spTree>
    <p:extLst>
      <p:ext uri="{BB962C8B-B14F-4D97-AF65-F5344CB8AC3E}">
        <p14:creationId xmlns:p14="http://schemas.microsoft.com/office/powerpoint/2010/main" val="2510123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9"/>
          <p:cNvSpPr txBox="1">
            <a:spLocks noGrp="1"/>
          </p:cNvSpPr>
          <p:nvPr>
            <p:ph type="title"/>
          </p:nvPr>
        </p:nvSpPr>
        <p:spPr>
          <a:xfrm>
            <a:off x="311700" y="312394"/>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b="1" dirty="0">
                <a:solidFill>
                  <a:srgbClr val="000000"/>
                </a:solidFill>
              </a:rPr>
              <a:t>POLARITY → due to electron sharing</a:t>
            </a:r>
            <a:endParaRPr b="1" dirty="0">
              <a:solidFill>
                <a:srgbClr val="000000"/>
              </a:solidFill>
            </a:endParaRPr>
          </a:p>
        </p:txBody>
      </p:sp>
      <p:pic>
        <p:nvPicPr>
          <p:cNvPr id="325" name="Google Shape;325;p59"/>
          <p:cNvPicPr preferRelativeResize="0"/>
          <p:nvPr/>
        </p:nvPicPr>
        <p:blipFill rotWithShape="1">
          <a:blip r:embed="rId3">
            <a:alphaModFix/>
          </a:blip>
          <a:srcRect/>
          <a:stretch/>
        </p:blipFill>
        <p:spPr>
          <a:xfrm>
            <a:off x="152400" y="1329825"/>
            <a:ext cx="8839201" cy="2781810"/>
          </a:xfrm>
          <a:prstGeom prst="rect">
            <a:avLst/>
          </a:prstGeom>
          <a:noFill/>
          <a:ln>
            <a:noFill/>
          </a:ln>
        </p:spPr>
      </p:pic>
    </p:spTree>
    <p:extLst>
      <p:ext uri="{BB962C8B-B14F-4D97-AF65-F5344CB8AC3E}">
        <p14:creationId xmlns:p14="http://schemas.microsoft.com/office/powerpoint/2010/main" val="2468798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60"/>
          <p:cNvSpPr txBox="1">
            <a:spLocks noGrp="1"/>
          </p:cNvSpPr>
          <p:nvPr>
            <p:ph type="title"/>
          </p:nvPr>
        </p:nvSpPr>
        <p:spPr>
          <a:xfrm>
            <a:off x="311700" y="713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b="1">
                <a:solidFill>
                  <a:srgbClr val="000000"/>
                </a:solidFill>
              </a:rPr>
              <a:t>SOLUBILITY → “Like dissolves like”</a:t>
            </a:r>
            <a:endParaRPr b="1">
              <a:solidFill>
                <a:srgbClr val="000000"/>
              </a:solidFill>
            </a:endParaRPr>
          </a:p>
        </p:txBody>
      </p:sp>
      <p:pic>
        <p:nvPicPr>
          <p:cNvPr id="332" name="Google Shape;332;p60"/>
          <p:cNvPicPr preferRelativeResize="0"/>
          <p:nvPr/>
        </p:nvPicPr>
        <p:blipFill rotWithShape="1">
          <a:blip r:embed="rId3">
            <a:alphaModFix/>
          </a:blip>
          <a:srcRect/>
          <a:stretch/>
        </p:blipFill>
        <p:spPr>
          <a:xfrm>
            <a:off x="750916" y="1311615"/>
            <a:ext cx="4507825" cy="2472800"/>
          </a:xfrm>
          <a:prstGeom prst="rect">
            <a:avLst/>
          </a:prstGeom>
          <a:noFill/>
          <a:ln>
            <a:noFill/>
          </a:ln>
        </p:spPr>
      </p:pic>
      <p:pic>
        <p:nvPicPr>
          <p:cNvPr id="333" name="Google Shape;333;p60"/>
          <p:cNvPicPr preferRelativeResize="0"/>
          <p:nvPr/>
        </p:nvPicPr>
        <p:blipFill rotWithShape="1">
          <a:blip r:embed="rId4">
            <a:alphaModFix/>
          </a:blip>
          <a:srcRect/>
          <a:stretch/>
        </p:blipFill>
        <p:spPr>
          <a:xfrm>
            <a:off x="5864225" y="746350"/>
            <a:ext cx="2777334" cy="4194675"/>
          </a:xfrm>
          <a:prstGeom prst="rect">
            <a:avLst/>
          </a:prstGeom>
          <a:noFill/>
          <a:ln>
            <a:noFill/>
          </a:ln>
        </p:spPr>
      </p:pic>
    </p:spTree>
    <p:extLst>
      <p:ext uri="{BB962C8B-B14F-4D97-AF65-F5344CB8AC3E}">
        <p14:creationId xmlns:p14="http://schemas.microsoft.com/office/powerpoint/2010/main" val="3683529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61"/>
          <p:cNvSpPr txBox="1">
            <a:spLocks noGrp="1"/>
          </p:cNvSpPr>
          <p:nvPr>
            <p:ph type="title"/>
          </p:nvPr>
        </p:nvSpPr>
        <p:spPr>
          <a:xfrm>
            <a:off x="3204850" y="114250"/>
            <a:ext cx="5827800" cy="1373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b="1">
                <a:solidFill>
                  <a:srgbClr val="000000"/>
                </a:solidFill>
              </a:rPr>
              <a:t>HYDROPHOBICITY</a:t>
            </a:r>
            <a:endParaRPr b="1">
              <a:solidFill>
                <a:srgbClr val="000000"/>
              </a:solidFill>
            </a:endParaRPr>
          </a:p>
          <a:p>
            <a:pPr marL="0" lvl="0" indent="0" algn="ctr" rtl="0">
              <a:lnSpc>
                <a:spcPct val="100000"/>
              </a:lnSpc>
              <a:spcBef>
                <a:spcPts val="0"/>
              </a:spcBef>
              <a:spcAft>
                <a:spcPts val="0"/>
              </a:spcAft>
              <a:buSzPts val="2800"/>
              <a:buNone/>
            </a:pPr>
            <a:r>
              <a:rPr lang="en-GB" b="1">
                <a:solidFill>
                  <a:srgbClr val="000000"/>
                </a:solidFill>
              </a:rPr>
              <a:t>HYDROPHILICITY</a:t>
            </a:r>
            <a:endParaRPr b="1">
              <a:solidFill>
                <a:srgbClr val="000000"/>
              </a:solidFill>
            </a:endParaRPr>
          </a:p>
          <a:p>
            <a:pPr marL="0" lvl="0" indent="0" algn="ctr" rtl="0">
              <a:lnSpc>
                <a:spcPct val="100000"/>
              </a:lnSpc>
              <a:spcBef>
                <a:spcPts val="0"/>
              </a:spcBef>
              <a:spcAft>
                <a:spcPts val="0"/>
              </a:spcAft>
              <a:buSzPts val="2800"/>
              <a:buNone/>
            </a:pPr>
            <a:r>
              <a:rPr lang="en-GB" b="1">
                <a:solidFill>
                  <a:srgbClr val="000000"/>
                </a:solidFill>
              </a:rPr>
              <a:t> “Hate it or love it”</a:t>
            </a:r>
            <a:endParaRPr b="1">
              <a:solidFill>
                <a:srgbClr val="000000"/>
              </a:solidFill>
            </a:endParaRPr>
          </a:p>
        </p:txBody>
      </p:sp>
      <p:pic>
        <p:nvPicPr>
          <p:cNvPr id="339" name="Google Shape;339;p61"/>
          <p:cNvPicPr preferRelativeResize="0"/>
          <p:nvPr/>
        </p:nvPicPr>
        <p:blipFill rotWithShape="1">
          <a:blip r:embed="rId3">
            <a:alphaModFix/>
          </a:blip>
          <a:srcRect/>
          <a:stretch/>
        </p:blipFill>
        <p:spPr>
          <a:xfrm>
            <a:off x="164525" y="918050"/>
            <a:ext cx="2761325" cy="4141976"/>
          </a:xfrm>
          <a:prstGeom prst="rect">
            <a:avLst/>
          </a:prstGeom>
          <a:noFill/>
          <a:ln>
            <a:noFill/>
          </a:ln>
        </p:spPr>
      </p:pic>
      <p:pic>
        <p:nvPicPr>
          <p:cNvPr id="340" name="Google Shape;340;p61"/>
          <p:cNvPicPr preferRelativeResize="0"/>
          <p:nvPr/>
        </p:nvPicPr>
        <p:blipFill rotWithShape="1">
          <a:blip r:embed="rId4">
            <a:alphaModFix/>
          </a:blip>
          <a:srcRect/>
          <a:stretch/>
        </p:blipFill>
        <p:spPr>
          <a:xfrm>
            <a:off x="3111850" y="2497925"/>
            <a:ext cx="4146999" cy="2562100"/>
          </a:xfrm>
          <a:prstGeom prst="rect">
            <a:avLst/>
          </a:prstGeom>
          <a:noFill/>
          <a:ln>
            <a:noFill/>
          </a:ln>
        </p:spPr>
      </p:pic>
    </p:spTree>
    <p:extLst>
      <p:ext uri="{BB962C8B-B14F-4D97-AF65-F5344CB8AC3E}">
        <p14:creationId xmlns:p14="http://schemas.microsoft.com/office/powerpoint/2010/main" val="4154958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2"/>
          <p:cNvSpPr txBox="1">
            <a:spLocks noGrp="1"/>
          </p:cNvSpPr>
          <p:nvPr>
            <p:ph type="title"/>
          </p:nvPr>
        </p:nvSpPr>
        <p:spPr>
          <a:xfrm>
            <a:off x="311700" y="713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b="1">
                <a:solidFill>
                  <a:srgbClr val="000000"/>
                </a:solidFill>
              </a:rPr>
              <a:t> “Hate it or love it” - BOTH?</a:t>
            </a:r>
            <a:endParaRPr b="1">
              <a:solidFill>
                <a:srgbClr val="000000"/>
              </a:solidFill>
            </a:endParaRPr>
          </a:p>
        </p:txBody>
      </p:sp>
      <p:pic>
        <p:nvPicPr>
          <p:cNvPr id="346" name="Google Shape;346;p62"/>
          <p:cNvPicPr preferRelativeResize="0"/>
          <p:nvPr/>
        </p:nvPicPr>
        <p:blipFill rotWithShape="1">
          <a:blip r:embed="rId3">
            <a:alphaModFix/>
          </a:blip>
          <a:srcRect/>
          <a:stretch/>
        </p:blipFill>
        <p:spPr>
          <a:xfrm>
            <a:off x="130925" y="739225"/>
            <a:ext cx="5355950" cy="2277625"/>
          </a:xfrm>
          <a:prstGeom prst="rect">
            <a:avLst/>
          </a:prstGeom>
          <a:noFill/>
          <a:ln>
            <a:noFill/>
          </a:ln>
        </p:spPr>
      </p:pic>
      <p:sp>
        <p:nvSpPr>
          <p:cNvPr id="347" name="Google Shape;347;p62"/>
          <p:cNvSpPr txBox="1">
            <a:spLocks noGrp="1"/>
          </p:cNvSpPr>
          <p:nvPr>
            <p:ph type="title"/>
          </p:nvPr>
        </p:nvSpPr>
        <p:spPr>
          <a:xfrm>
            <a:off x="197575" y="4308375"/>
            <a:ext cx="46527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b="1">
                <a:solidFill>
                  <a:srgbClr val="000000"/>
                </a:solidFill>
              </a:rPr>
              <a:t>amphiphilic molecule</a:t>
            </a:r>
            <a:endParaRPr b="1">
              <a:solidFill>
                <a:srgbClr val="000000"/>
              </a:solidFill>
            </a:endParaRPr>
          </a:p>
        </p:txBody>
      </p:sp>
      <p:pic>
        <p:nvPicPr>
          <p:cNvPr id="348" name="Google Shape;348;p62"/>
          <p:cNvPicPr preferRelativeResize="0"/>
          <p:nvPr/>
        </p:nvPicPr>
        <p:blipFill rotWithShape="1">
          <a:blip r:embed="rId4">
            <a:alphaModFix/>
          </a:blip>
          <a:srcRect/>
          <a:stretch/>
        </p:blipFill>
        <p:spPr>
          <a:xfrm>
            <a:off x="6246275" y="3576575"/>
            <a:ext cx="2857500" cy="1524000"/>
          </a:xfrm>
          <a:prstGeom prst="rect">
            <a:avLst/>
          </a:prstGeom>
          <a:noFill/>
          <a:ln>
            <a:noFill/>
          </a:ln>
        </p:spPr>
      </p:pic>
      <p:cxnSp>
        <p:nvCxnSpPr>
          <p:cNvPr id="349" name="Google Shape;349;p62"/>
          <p:cNvCxnSpPr/>
          <p:nvPr/>
        </p:nvCxnSpPr>
        <p:spPr>
          <a:xfrm rot="10800000">
            <a:off x="2582425" y="3111925"/>
            <a:ext cx="7200" cy="1008600"/>
          </a:xfrm>
          <a:prstGeom prst="straightConnector1">
            <a:avLst/>
          </a:prstGeom>
          <a:noFill/>
          <a:ln w="9525" cap="flat" cmpd="sng">
            <a:solidFill>
              <a:schemeClr val="dk2"/>
            </a:solidFill>
            <a:prstDash val="solid"/>
            <a:round/>
            <a:headEnd type="none" w="sm" len="sm"/>
            <a:tailEnd type="triangle" w="med" len="med"/>
          </a:ln>
        </p:spPr>
      </p:cxnSp>
      <p:cxnSp>
        <p:nvCxnSpPr>
          <p:cNvPr id="350" name="Google Shape;350;p62"/>
          <p:cNvCxnSpPr/>
          <p:nvPr/>
        </p:nvCxnSpPr>
        <p:spPr>
          <a:xfrm>
            <a:off x="4728600" y="4587525"/>
            <a:ext cx="1230300" cy="14400"/>
          </a:xfrm>
          <a:prstGeom prst="straightConnector1">
            <a:avLst/>
          </a:prstGeom>
          <a:noFill/>
          <a:ln w="9525" cap="flat" cmpd="sng">
            <a:solidFill>
              <a:schemeClr val="dk2"/>
            </a:solidFill>
            <a:prstDash val="solid"/>
            <a:round/>
            <a:headEnd type="none" w="sm" len="sm"/>
            <a:tailEnd type="triangle" w="med" len="med"/>
          </a:ln>
        </p:spPr>
      </p:cxnSp>
      <mc:AlternateContent xmlns:mc="http://schemas.openxmlformats.org/markup-compatibility/2006" xmlns:p14="http://schemas.microsoft.com/office/powerpoint/2010/main">
        <mc:Choice Requires="p14">
          <p:contentPart p14:bwMode="auto" r:id="rId5">
            <p14:nvContentPartPr>
              <p14:cNvPr id="2" name="Рукописный ввод 1">
                <a:extLst>
                  <a:ext uri="{FF2B5EF4-FFF2-40B4-BE49-F238E27FC236}">
                    <a16:creationId xmlns:a16="http://schemas.microsoft.com/office/drawing/2014/main" id="{1C44344F-0605-4575-AB87-9FEA1096D1BF}"/>
                  </a:ext>
                </a:extLst>
              </p14:cNvPr>
              <p14:cNvContentPartPr/>
              <p14:nvPr/>
            </p14:nvContentPartPr>
            <p14:xfrm>
              <a:off x="6589046" y="1574503"/>
              <a:ext cx="360" cy="360"/>
            </p14:xfrm>
          </p:contentPart>
        </mc:Choice>
        <mc:Fallback xmlns="">
          <p:pic>
            <p:nvPicPr>
              <p:cNvPr id="2" name="Рукописный ввод 1">
                <a:extLst>
                  <a:ext uri="{FF2B5EF4-FFF2-40B4-BE49-F238E27FC236}">
                    <a16:creationId xmlns:a16="http://schemas.microsoft.com/office/drawing/2014/main" id="{1C44344F-0605-4575-AB87-9FEA1096D1BF}"/>
                  </a:ext>
                </a:extLst>
              </p:cNvPr>
              <p:cNvPicPr/>
              <p:nvPr/>
            </p:nvPicPr>
            <p:blipFill>
              <a:blip r:embed="rId6"/>
              <a:stretch>
                <a:fillRect/>
              </a:stretch>
            </p:blipFill>
            <p:spPr>
              <a:xfrm>
                <a:off x="6580046" y="156550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Рукописный ввод 20">
                <a:extLst>
                  <a:ext uri="{FF2B5EF4-FFF2-40B4-BE49-F238E27FC236}">
                    <a16:creationId xmlns:a16="http://schemas.microsoft.com/office/drawing/2014/main" id="{74375F50-4924-4D54-B32F-A5FA91376139}"/>
                  </a:ext>
                </a:extLst>
              </p14:cNvPr>
              <p14:cNvContentPartPr/>
              <p14:nvPr/>
            </p14:nvContentPartPr>
            <p14:xfrm>
              <a:off x="2452286" y="2216383"/>
              <a:ext cx="477360" cy="667800"/>
            </p14:xfrm>
          </p:contentPart>
        </mc:Choice>
        <mc:Fallback xmlns="">
          <p:pic>
            <p:nvPicPr>
              <p:cNvPr id="21" name="Рукописный ввод 20">
                <a:extLst>
                  <a:ext uri="{FF2B5EF4-FFF2-40B4-BE49-F238E27FC236}">
                    <a16:creationId xmlns:a16="http://schemas.microsoft.com/office/drawing/2014/main" id="{74375F50-4924-4D54-B32F-A5FA91376139}"/>
                  </a:ext>
                </a:extLst>
              </p:cNvPr>
              <p:cNvPicPr/>
              <p:nvPr/>
            </p:nvPicPr>
            <p:blipFill>
              <a:blip r:embed="rId12"/>
              <a:stretch>
                <a:fillRect/>
              </a:stretch>
            </p:blipFill>
            <p:spPr>
              <a:xfrm>
                <a:off x="2443646" y="2207743"/>
                <a:ext cx="495000" cy="685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Рукописный ввод 21">
                <a:extLst>
                  <a:ext uri="{FF2B5EF4-FFF2-40B4-BE49-F238E27FC236}">
                    <a16:creationId xmlns:a16="http://schemas.microsoft.com/office/drawing/2014/main" id="{3E42CE12-C368-4B4E-9B85-30B584C376B8}"/>
                  </a:ext>
                </a:extLst>
              </p14:cNvPr>
              <p14:cNvContentPartPr/>
              <p14:nvPr/>
            </p14:nvContentPartPr>
            <p14:xfrm>
              <a:off x="7253606" y="3664303"/>
              <a:ext cx="3240" cy="360"/>
            </p14:xfrm>
          </p:contentPart>
        </mc:Choice>
        <mc:Fallback xmlns="">
          <p:pic>
            <p:nvPicPr>
              <p:cNvPr id="22" name="Рукописный ввод 21">
                <a:extLst>
                  <a:ext uri="{FF2B5EF4-FFF2-40B4-BE49-F238E27FC236}">
                    <a16:creationId xmlns:a16="http://schemas.microsoft.com/office/drawing/2014/main" id="{3E42CE12-C368-4B4E-9B85-30B584C376B8}"/>
                  </a:ext>
                </a:extLst>
              </p:cNvPr>
              <p:cNvPicPr/>
              <p:nvPr/>
            </p:nvPicPr>
            <p:blipFill>
              <a:blip r:embed="rId14"/>
              <a:stretch>
                <a:fillRect/>
              </a:stretch>
            </p:blipFill>
            <p:spPr>
              <a:xfrm>
                <a:off x="7244966" y="3655663"/>
                <a:ext cx="20880" cy="18000"/>
              </a:xfrm>
              <a:prstGeom prst="rect">
                <a:avLst/>
              </a:prstGeom>
            </p:spPr>
          </p:pic>
        </mc:Fallback>
      </mc:AlternateContent>
    </p:spTree>
    <p:extLst>
      <p:ext uri="{BB962C8B-B14F-4D97-AF65-F5344CB8AC3E}">
        <p14:creationId xmlns:p14="http://schemas.microsoft.com/office/powerpoint/2010/main" val="2773151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1"/>
          <p:cNvSpPr txBox="1">
            <a:spLocks noGrp="1"/>
          </p:cNvSpPr>
          <p:nvPr>
            <p:ph type="title"/>
          </p:nvPr>
        </p:nvSpPr>
        <p:spPr>
          <a:xfrm>
            <a:off x="381442" y="64237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2400" b="1" dirty="0">
                <a:solidFill>
                  <a:srgbClr val="000000"/>
                </a:solidFill>
              </a:rPr>
              <a:t>HYDROPHOBIC AND HYDROPHILIC INTERACTIONS</a:t>
            </a:r>
            <a:endParaRPr sz="2400" dirty="0">
              <a:solidFill>
                <a:srgbClr val="000000"/>
              </a:solidFill>
            </a:endParaRPr>
          </a:p>
        </p:txBody>
      </p:sp>
      <p:pic>
        <p:nvPicPr>
          <p:cNvPr id="138" name="Google Shape;138;p31"/>
          <p:cNvPicPr preferRelativeResize="0"/>
          <p:nvPr/>
        </p:nvPicPr>
        <p:blipFill rotWithShape="1">
          <a:blip r:embed="rId3">
            <a:alphaModFix/>
          </a:blip>
          <a:srcRect/>
          <a:stretch/>
        </p:blipFill>
        <p:spPr>
          <a:xfrm>
            <a:off x="1670275" y="2102300"/>
            <a:ext cx="5619750" cy="2857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Soap Kills COVID-19 on 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63" y="534379"/>
            <a:ext cx="5928223" cy="44461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3FB7EEB-7509-49DE-9A09-9481D0A9F82A}"/>
              </a:ext>
            </a:extLst>
          </p:cNvPr>
          <p:cNvSpPr txBox="1"/>
          <p:nvPr/>
        </p:nvSpPr>
        <p:spPr>
          <a:xfrm>
            <a:off x="2550452" y="154983"/>
            <a:ext cx="4043094" cy="307777"/>
          </a:xfrm>
          <a:prstGeom prst="rect">
            <a:avLst/>
          </a:prstGeom>
          <a:noFill/>
        </p:spPr>
        <p:txBody>
          <a:bodyPr wrap="none" rtlCol="0">
            <a:spAutoFit/>
          </a:bodyPr>
          <a:lstStyle/>
          <a:p>
            <a:r>
              <a:rPr lang="en-US" dirty="0"/>
              <a:t>Hydrophobic and hydrophilic properties of a soap</a:t>
            </a:r>
            <a:endParaRPr lang="ru-RU" dirty="0"/>
          </a:p>
        </p:txBody>
      </p:sp>
      <mc:AlternateContent xmlns:mc="http://schemas.openxmlformats.org/markup-compatibility/2006" xmlns:p14="http://schemas.microsoft.com/office/powerpoint/2010/main">
        <mc:Choice Requires="p14">
          <p:contentPart p14:bwMode="auto" r:id="rId4">
            <p14:nvContentPartPr>
              <p14:cNvPr id="3" name="Рукописный ввод 2">
                <a:extLst>
                  <a:ext uri="{FF2B5EF4-FFF2-40B4-BE49-F238E27FC236}">
                    <a16:creationId xmlns:a16="http://schemas.microsoft.com/office/drawing/2014/main" id="{A181157D-53F9-46CF-82B1-5B9B49002C48}"/>
                  </a:ext>
                </a:extLst>
              </p14:cNvPr>
              <p14:cNvContentPartPr/>
              <p14:nvPr/>
            </p14:nvContentPartPr>
            <p14:xfrm>
              <a:off x="2082206" y="3055183"/>
              <a:ext cx="360" cy="360"/>
            </p14:xfrm>
          </p:contentPart>
        </mc:Choice>
        <mc:Fallback xmlns="">
          <p:pic>
            <p:nvPicPr>
              <p:cNvPr id="3" name="Рукописный ввод 2">
                <a:extLst>
                  <a:ext uri="{FF2B5EF4-FFF2-40B4-BE49-F238E27FC236}">
                    <a16:creationId xmlns:a16="http://schemas.microsoft.com/office/drawing/2014/main" id="{A181157D-53F9-46CF-82B1-5B9B49002C48}"/>
                  </a:ext>
                </a:extLst>
              </p:cNvPr>
              <p:cNvPicPr/>
              <p:nvPr/>
            </p:nvPicPr>
            <p:blipFill>
              <a:blip r:embed="rId5"/>
              <a:stretch>
                <a:fillRect/>
              </a:stretch>
            </p:blipFill>
            <p:spPr>
              <a:xfrm>
                <a:off x="2073566" y="304618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Рукописный ввод 3">
                <a:extLst>
                  <a:ext uri="{FF2B5EF4-FFF2-40B4-BE49-F238E27FC236}">
                    <a16:creationId xmlns:a16="http://schemas.microsoft.com/office/drawing/2014/main" id="{02366E8F-D57F-4468-B7A9-E77BB27DB3C6}"/>
                  </a:ext>
                </a:extLst>
              </p14:cNvPr>
              <p14:cNvContentPartPr/>
              <p14:nvPr/>
            </p14:nvContentPartPr>
            <p14:xfrm>
              <a:off x="1080686" y="783583"/>
              <a:ext cx="360" cy="360"/>
            </p14:xfrm>
          </p:contentPart>
        </mc:Choice>
        <mc:Fallback xmlns="">
          <p:pic>
            <p:nvPicPr>
              <p:cNvPr id="4" name="Рукописный ввод 3">
                <a:extLst>
                  <a:ext uri="{FF2B5EF4-FFF2-40B4-BE49-F238E27FC236}">
                    <a16:creationId xmlns:a16="http://schemas.microsoft.com/office/drawing/2014/main" id="{02366E8F-D57F-4468-B7A9-E77BB27DB3C6}"/>
                  </a:ext>
                </a:extLst>
              </p:cNvPr>
              <p:cNvPicPr/>
              <p:nvPr/>
            </p:nvPicPr>
            <p:blipFill>
              <a:blip r:embed="rId5"/>
              <a:stretch>
                <a:fillRect/>
              </a:stretch>
            </p:blipFill>
            <p:spPr>
              <a:xfrm>
                <a:off x="1072046" y="7749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Рукописный ввод 9">
                <a:extLst>
                  <a:ext uri="{FF2B5EF4-FFF2-40B4-BE49-F238E27FC236}">
                    <a16:creationId xmlns:a16="http://schemas.microsoft.com/office/drawing/2014/main" id="{E41B1ED0-B7E8-41E5-9103-9E6FC4943D84}"/>
                  </a:ext>
                </a:extLst>
              </p14:cNvPr>
              <p14:cNvContentPartPr/>
              <p14:nvPr/>
            </p14:nvContentPartPr>
            <p14:xfrm>
              <a:off x="326126" y="2757463"/>
              <a:ext cx="360" cy="360"/>
            </p14:xfrm>
          </p:contentPart>
        </mc:Choice>
        <mc:Fallback xmlns="">
          <p:pic>
            <p:nvPicPr>
              <p:cNvPr id="10" name="Рукописный ввод 9">
                <a:extLst>
                  <a:ext uri="{FF2B5EF4-FFF2-40B4-BE49-F238E27FC236}">
                    <a16:creationId xmlns:a16="http://schemas.microsoft.com/office/drawing/2014/main" id="{E41B1ED0-B7E8-41E5-9103-9E6FC4943D84}"/>
                  </a:ext>
                </a:extLst>
              </p:cNvPr>
              <p:cNvPicPr/>
              <p:nvPr/>
            </p:nvPicPr>
            <p:blipFill>
              <a:blip r:embed="rId5"/>
              <a:stretch>
                <a:fillRect/>
              </a:stretch>
            </p:blipFill>
            <p:spPr>
              <a:xfrm>
                <a:off x="317486" y="2748463"/>
                <a:ext cx="18000" cy="18000"/>
              </a:xfrm>
              <a:prstGeom prst="rect">
                <a:avLst/>
              </a:prstGeom>
            </p:spPr>
          </p:pic>
        </mc:Fallback>
      </mc:AlternateContent>
      <p:pic>
        <p:nvPicPr>
          <p:cNvPr id="5" name="Мультимедиа в Интернете 4" title="Soap Micelles Formation - Science">
            <a:hlinkClick r:id="" action="ppaction://media"/>
            <a:extLst>
              <a:ext uri="{FF2B5EF4-FFF2-40B4-BE49-F238E27FC236}">
                <a16:creationId xmlns:a16="http://schemas.microsoft.com/office/drawing/2014/main" id="{7A2B3371-7631-43E8-B149-32992C9A5B8F}"/>
              </a:ext>
            </a:extLst>
          </p:cNvPr>
          <p:cNvPicPr>
            <a:picLocks noRot="1" noChangeAspect="1"/>
          </p:cNvPicPr>
          <p:nvPr>
            <a:videoFile r:link="rId1"/>
          </p:nvPr>
        </p:nvPicPr>
        <p:blipFill>
          <a:blip r:embed="rId8"/>
          <a:stretch>
            <a:fillRect/>
          </a:stretch>
        </p:blipFill>
        <p:spPr>
          <a:xfrm>
            <a:off x="6458707" y="1687062"/>
            <a:ext cx="2359167" cy="1769375"/>
          </a:xfrm>
          <a:prstGeom prst="rect">
            <a:avLst/>
          </a:prstGeom>
        </p:spPr>
      </p:pic>
    </p:spTree>
    <p:extLst>
      <p:ext uri="{BB962C8B-B14F-4D97-AF65-F5344CB8AC3E}">
        <p14:creationId xmlns:p14="http://schemas.microsoft.com/office/powerpoint/2010/main" val="88677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B30A96-10FB-46AB-9EA6-CCAD8FB5776D}"/>
              </a:ext>
            </a:extLst>
          </p:cNvPr>
          <p:cNvSpPr>
            <a:spLocks noGrp="1"/>
          </p:cNvSpPr>
          <p:nvPr>
            <p:ph type="title"/>
          </p:nvPr>
        </p:nvSpPr>
        <p:spPr/>
        <p:txBody>
          <a:bodyPr/>
          <a:lstStyle/>
          <a:p>
            <a:r>
              <a:rPr lang="en-US" dirty="0"/>
              <a:t>We have studied </a:t>
            </a:r>
            <a:r>
              <a:rPr lang="en-US" sz="3600" dirty="0">
                <a:solidFill>
                  <a:srgbClr val="FF0000"/>
                </a:solidFill>
                <a:latin typeface="Brush Script MT" panose="03060802040406070304" pitchFamily="66" charset="0"/>
              </a:rPr>
              <a:t>today</a:t>
            </a:r>
            <a:r>
              <a:rPr lang="en-US" dirty="0"/>
              <a:t>…</a:t>
            </a:r>
            <a:endParaRPr lang="ru-RU" dirty="0"/>
          </a:p>
        </p:txBody>
      </p:sp>
      <p:sp>
        <p:nvSpPr>
          <p:cNvPr id="3" name="Текст 2">
            <a:extLst>
              <a:ext uri="{FF2B5EF4-FFF2-40B4-BE49-F238E27FC236}">
                <a16:creationId xmlns:a16="http://schemas.microsoft.com/office/drawing/2014/main" id="{9ACDB50B-8392-407A-B194-C8438D7FA619}"/>
              </a:ext>
            </a:extLst>
          </p:cNvPr>
          <p:cNvSpPr>
            <a:spLocks noGrp="1"/>
          </p:cNvSpPr>
          <p:nvPr>
            <p:ph type="body" idx="1"/>
          </p:nvPr>
        </p:nvSpPr>
        <p:spPr/>
        <p:txBody>
          <a:bodyPr/>
          <a:lstStyle/>
          <a:p>
            <a:pPr algn="just" fontAlgn="base">
              <a:lnSpc>
                <a:spcPct val="100000"/>
              </a:lnSpc>
              <a:buFont typeface="Arial" panose="020B0604020202020204" pitchFamily="34" charset="0"/>
              <a:buChar char="•"/>
            </a:pPr>
            <a:r>
              <a:rPr lang="en-US" sz="1800" b="0" i="1" u="none" strike="noStrike" dirty="0">
                <a:solidFill>
                  <a:srgbClr val="000000"/>
                </a:solidFill>
                <a:effectLst/>
                <a:latin typeface="Times New Roman" panose="02020603050405020304" pitchFamily="18" charset="0"/>
              </a:rPr>
              <a:t>understand what is meant by chemical compounds;</a:t>
            </a:r>
          </a:p>
          <a:p>
            <a:pPr algn="just" fontAlgn="base">
              <a:lnSpc>
                <a:spcPct val="100000"/>
              </a:lnSpc>
              <a:buFont typeface="Arial" panose="020B0604020202020204" pitchFamily="34" charset="0"/>
              <a:buChar char="•"/>
            </a:pPr>
            <a:r>
              <a:rPr lang="en-US" sz="1800" b="0" i="1" u="none" strike="noStrike" dirty="0">
                <a:solidFill>
                  <a:srgbClr val="000000"/>
                </a:solidFill>
                <a:effectLst/>
                <a:latin typeface="Times New Roman" panose="02020603050405020304" pitchFamily="18" charset="0"/>
              </a:rPr>
              <a:t>identify and recall inorganic compounds: base, acid, oxide, salt. List their distinguishing features;</a:t>
            </a:r>
          </a:p>
          <a:p>
            <a:pPr algn="just" fontAlgn="base">
              <a:lnSpc>
                <a:spcPct val="100000"/>
              </a:lnSpc>
              <a:buFont typeface="Arial" panose="020B0604020202020204" pitchFamily="34" charset="0"/>
              <a:buChar char="•"/>
            </a:pPr>
            <a:r>
              <a:rPr lang="en-US" sz="1800" b="0" i="1" u="none" strike="noStrike" dirty="0">
                <a:solidFill>
                  <a:srgbClr val="000000"/>
                </a:solidFill>
                <a:effectLst/>
                <a:latin typeface="Times New Roman" panose="02020603050405020304" pitchFamily="18" charset="0"/>
              </a:rPr>
              <a:t>determine the classification of organic compounds;</a:t>
            </a:r>
          </a:p>
          <a:p>
            <a:pPr algn="just" fontAlgn="base">
              <a:lnSpc>
                <a:spcPct val="100000"/>
              </a:lnSpc>
              <a:buFont typeface="Arial" panose="020B0604020202020204" pitchFamily="34" charset="0"/>
              <a:buChar char="•"/>
            </a:pPr>
            <a:r>
              <a:rPr lang="en-US" sz="1800" b="0" i="1" u="none" strike="noStrike" dirty="0">
                <a:solidFill>
                  <a:srgbClr val="000000"/>
                </a:solidFill>
                <a:effectLst/>
                <a:latin typeface="Times New Roman" panose="02020603050405020304" pitchFamily="18" charset="0"/>
              </a:rPr>
              <a:t>distinguish between molecular and non-molecular substances;</a:t>
            </a:r>
          </a:p>
          <a:p>
            <a:pPr algn="just" fontAlgn="base">
              <a:lnSpc>
                <a:spcPct val="100000"/>
              </a:lnSpc>
              <a:buFont typeface="Arial" panose="020B0604020202020204" pitchFamily="34" charset="0"/>
              <a:buChar char="•"/>
            </a:pPr>
            <a:r>
              <a:rPr lang="en-US" sz="1800" b="0" i="1" u="none" strike="noStrike" dirty="0">
                <a:solidFill>
                  <a:srgbClr val="000000"/>
                </a:solidFill>
                <a:effectLst/>
                <a:latin typeface="Times New Roman" panose="02020603050405020304" pitchFamily="18" charset="0"/>
              </a:rPr>
              <a:t>classify intermolecular and intramolecular forces;</a:t>
            </a:r>
          </a:p>
          <a:p>
            <a:pPr algn="just" fontAlgn="base">
              <a:lnSpc>
                <a:spcPct val="100000"/>
              </a:lnSpc>
              <a:buFont typeface="Arial" panose="020B0604020202020204" pitchFamily="34" charset="0"/>
              <a:buChar char="•"/>
            </a:pPr>
            <a:r>
              <a:rPr lang="en-US" sz="1800" b="0" i="1" u="none" strike="noStrike" dirty="0">
                <a:solidFill>
                  <a:srgbClr val="000000"/>
                </a:solidFill>
                <a:effectLst/>
                <a:latin typeface="Times New Roman" panose="02020603050405020304" pitchFamily="18" charset="0"/>
              </a:rPr>
              <a:t>understand common themes running through ionic, covalent and metallic descriptions of a chemical bond;</a:t>
            </a:r>
          </a:p>
          <a:p>
            <a:pPr algn="just" fontAlgn="base">
              <a:lnSpc>
                <a:spcPct val="100000"/>
              </a:lnSpc>
              <a:buFont typeface="Arial" panose="020B0604020202020204" pitchFamily="34" charset="0"/>
              <a:buChar char="•"/>
            </a:pPr>
            <a:r>
              <a:rPr lang="en-US" sz="1800" b="0" i="1" u="none" strike="noStrike" dirty="0">
                <a:solidFill>
                  <a:srgbClr val="000000"/>
                </a:solidFill>
                <a:effectLst/>
                <a:latin typeface="Times New Roman" panose="02020603050405020304" pitchFamily="18" charset="0"/>
              </a:rPr>
              <a:t>predict the type of chemical bond in chemical compounds;</a:t>
            </a:r>
          </a:p>
          <a:p>
            <a:pPr algn="just" fontAlgn="base">
              <a:lnSpc>
                <a:spcPct val="100000"/>
              </a:lnSpc>
              <a:buFont typeface="Arial" panose="020B0604020202020204" pitchFamily="34" charset="0"/>
              <a:buChar char="•"/>
            </a:pPr>
            <a:r>
              <a:rPr lang="en-US" sz="1800" b="0" i="1" u="none" strike="noStrike" dirty="0">
                <a:solidFill>
                  <a:srgbClr val="000000"/>
                </a:solidFill>
                <a:effectLst/>
                <a:latin typeface="Times New Roman" panose="02020603050405020304" pitchFamily="18" charset="0"/>
              </a:rPr>
              <a:t>understand how the concept of electronegativity and its variations in the periodic table can be used to explain the nature of bonding in substances;</a:t>
            </a:r>
          </a:p>
          <a:p>
            <a:pPr algn="just" fontAlgn="base">
              <a:lnSpc>
                <a:spcPct val="100000"/>
              </a:lnSpc>
              <a:buFont typeface="Arial" panose="020B0604020202020204" pitchFamily="34" charset="0"/>
              <a:buChar char="•"/>
            </a:pPr>
            <a:r>
              <a:rPr lang="en-US" sz="1800" b="0" i="1" u="none" strike="noStrike" dirty="0">
                <a:solidFill>
                  <a:srgbClr val="000000"/>
                </a:solidFill>
                <a:effectLst/>
                <a:latin typeface="Times New Roman" panose="02020603050405020304" pitchFamily="18" charset="0"/>
              </a:rPr>
              <a:t>understand how chemicals can be described (and classified) in terms of structure and type of bonds</a:t>
            </a:r>
          </a:p>
          <a:p>
            <a:pPr algn="just" fontAlgn="base">
              <a:lnSpc>
                <a:spcPct val="100000"/>
              </a:lnSpc>
              <a:buFont typeface="Arial" panose="020B0604020202020204" pitchFamily="34" charset="0"/>
              <a:buChar char="•"/>
            </a:pPr>
            <a:r>
              <a:rPr lang="en-US" sz="1800" b="0" i="1" u="none" strike="noStrike" dirty="0">
                <a:solidFill>
                  <a:srgbClr val="000000"/>
                </a:solidFill>
                <a:effectLst/>
                <a:latin typeface="Times New Roman" panose="02020603050405020304" pitchFamily="18" charset="0"/>
              </a:rPr>
              <a:t>explain hydrophilic and hydrophobic properties.</a:t>
            </a:r>
          </a:p>
        </p:txBody>
      </p:sp>
    </p:spTree>
    <p:extLst>
      <p:ext uri="{BB962C8B-B14F-4D97-AF65-F5344CB8AC3E}">
        <p14:creationId xmlns:p14="http://schemas.microsoft.com/office/powerpoint/2010/main" val="3606233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a:extLst>
              <a:ext uri="{FF2B5EF4-FFF2-40B4-BE49-F238E27FC236}">
                <a16:creationId xmlns:a16="http://schemas.microsoft.com/office/drawing/2014/main" id="{BC544F85-CFA7-472B-817D-635DE5E59B3C}"/>
              </a:ext>
            </a:extLst>
          </p:cNvPr>
          <p:cNvGraphicFramePr/>
          <p:nvPr>
            <p:extLst>
              <p:ext uri="{D42A27DB-BD31-4B8C-83A1-F6EECF244321}">
                <p14:modId xmlns:p14="http://schemas.microsoft.com/office/powerpoint/2010/main" val="2415120329"/>
              </p:ext>
            </p:extLst>
          </p:nvPr>
        </p:nvGraphicFramePr>
        <p:xfrm>
          <a:off x="470115" y="178231"/>
          <a:ext cx="7031064" cy="4425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ECCD9679-ED7A-4356-906C-5609CF602F5B}"/>
              </a:ext>
            </a:extLst>
          </p:cNvPr>
          <p:cNvSpPr txBox="1"/>
          <p:nvPr/>
        </p:nvSpPr>
        <p:spPr>
          <a:xfrm>
            <a:off x="7527010" y="75136"/>
            <a:ext cx="844658" cy="954107"/>
          </a:xfrm>
          <a:prstGeom prst="rect">
            <a:avLst/>
          </a:prstGeom>
          <a:noFill/>
        </p:spPr>
        <p:txBody>
          <a:bodyPr wrap="square" rtlCol="0">
            <a:spAutoFit/>
          </a:bodyPr>
          <a:lstStyle/>
          <a:p>
            <a:r>
              <a:rPr lang="en-US" dirty="0" err="1"/>
              <a:t>CaO</a:t>
            </a:r>
            <a:r>
              <a:rPr lang="en-US" dirty="0"/>
              <a:t>,  CO</a:t>
            </a:r>
            <a:r>
              <a:rPr lang="en-US" baseline="-25000" dirty="0"/>
              <a:t>2</a:t>
            </a:r>
            <a:r>
              <a:rPr lang="en-US" dirty="0"/>
              <a:t>, Al</a:t>
            </a:r>
            <a:r>
              <a:rPr lang="en-US" baseline="-25000" dirty="0"/>
              <a:t>2</a:t>
            </a:r>
            <a:r>
              <a:rPr lang="en-US" dirty="0"/>
              <a:t>O</a:t>
            </a:r>
            <a:r>
              <a:rPr lang="en-US" baseline="-25000" dirty="0"/>
              <a:t>3</a:t>
            </a:r>
            <a:r>
              <a:rPr lang="en-US" dirty="0"/>
              <a:t>,  SO</a:t>
            </a:r>
            <a:r>
              <a:rPr lang="en-US" baseline="-25000" dirty="0"/>
              <a:t>3</a:t>
            </a:r>
            <a:endParaRPr lang="ru-RU" baseline="-25000" dirty="0"/>
          </a:p>
        </p:txBody>
      </p:sp>
      <p:sp>
        <p:nvSpPr>
          <p:cNvPr id="8" name="TextBox 7">
            <a:extLst>
              <a:ext uri="{FF2B5EF4-FFF2-40B4-BE49-F238E27FC236}">
                <a16:creationId xmlns:a16="http://schemas.microsoft.com/office/drawing/2014/main" id="{FD793083-534D-4269-A038-EE1E4380FB19}"/>
              </a:ext>
            </a:extLst>
          </p:cNvPr>
          <p:cNvSpPr txBox="1"/>
          <p:nvPr/>
        </p:nvSpPr>
        <p:spPr>
          <a:xfrm>
            <a:off x="7527010" y="1269683"/>
            <a:ext cx="1030638" cy="954107"/>
          </a:xfrm>
          <a:prstGeom prst="rect">
            <a:avLst/>
          </a:prstGeom>
          <a:noFill/>
        </p:spPr>
        <p:txBody>
          <a:bodyPr wrap="square" rtlCol="0">
            <a:spAutoFit/>
          </a:bodyPr>
          <a:lstStyle/>
          <a:p>
            <a:r>
              <a:rPr lang="en-US" dirty="0"/>
              <a:t>HCl, H</a:t>
            </a:r>
            <a:r>
              <a:rPr lang="en-US" baseline="-25000" dirty="0"/>
              <a:t>2</a:t>
            </a:r>
            <a:r>
              <a:rPr lang="en-US" dirty="0"/>
              <a:t>CO</a:t>
            </a:r>
            <a:r>
              <a:rPr lang="en-US" baseline="-25000" dirty="0"/>
              <a:t>3</a:t>
            </a:r>
            <a:r>
              <a:rPr lang="en-US" dirty="0"/>
              <a:t>, H</a:t>
            </a:r>
            <a:r>
              <a:rPr lang="en-US" baseline="-25000" dirty="0"/>
              <a:t>2</a:t>
            </a:r>
            <a:r>
              <a:rPr lang="en-US" dirty="0"/>
              <a:t>SO</a:t>
            </a:r>
            <a:r>
              <a:rPr lang="en-US" baseline="-25000" dirty="0"/>
              <a:t>4</a:t>
            </a:r>
            <a:r>
              <a:rPr lang="en-US" dirty="0"/>
              <a:t>, </a:t>
            </a:r>
          </a:p>
          <a:p>
            <a:r>
              <a:rPr lang="en-US" dirty="0"/>
              <a:t>HNO</a:t>
            </a:r>
            <a:r>
              <a:rPr lang="en-US" baseline="-25000" dirty="0"/>
              <a:t>3</a:t>
            </a:r>
            <a:endParaRPr lang="ru-RU" baseline="-25000" dirty="0"/>
          </a:p>
        </p:txBody>
      </p:sp>
      <p:sp>
        <p:nvSpPr>
          <p:cNvPr id="9" name="TextBox 8">
            <a:extLst>
              <a:ext uri="{FF2B5EF4-FFF2-40B4-BE49-F238E27FC236}">
                <a16:creationId xmlns:a16="http://schemas.microsoft.com/office/drawing/2014/main" id="{D8A84E03-F800-42E9-8F29-323D9B6E171C}"/>
              </a:ext>
            </a:extLst>
          </p:cNvPr>
          <p:cNvSpPr txBox="1"/>
          <p:nvPr/>
        </p:nvSpPr>
        <p:spPr>
          <a:xfrm>
            <a:off x="7527010" y="2464230"/>
            <a:ext cx="1371600" cy="954107"/>
          </a:xfrm>
          <a:prstGeom prst="rect">
            <a:avLst/>
          </a:prstGeom>
          <a:noFill/>
        </p:spPr>
        <p:txBody>
          <a:bodyPr wrap="square" rtlCol="0">
            <a:spAutoFit/>
          </a:bodyPr>
          <a:lstStyle/>
          <a:p>
            <a:r>
              <a:rPr lang="en-US" dirty="0"/>
              <a:t>NaOH, Mg(OH)</a:t>
            </a:r>
            <a:r>
              <a:rPr lang="en-US" baseline="-25000" dirty="0"/>
              <a:t>2</a:t>
            </a:r>
            <a:r>
              <a:rPr lang="en-US" dirty="0"/>
              <a:t>, Al(OH)</a:t>
            </a:r>
            <a:r>
              <a:rPr lang="en-US" baseline="-25000" dirty="0"/>
              <a:t>3</a:t>
            </a:r>
            <a:r>
              <a:rPr lang="en-US" dirty="0"/>
              <a:t>, Ca(OH)</a:t>
            </a:r>
            <a:r>
              <a:rPr lang="en-US" baseline="-25000" dirty="0"/>
              <a:t>2</a:t>
            </a:r>
            <a:endParaRPr lang="ru-RU" baseline="-25000" dirty="0"/>
          </a:p>
        </p:txBody>
      </p:sp>
      <p:sp>
        <p:nvSpPr>
          <p:cNvPr id="10" name="TextBox 9">
            <a:extLst>
              <a:ext uri="{FF2B5EF4-FFF2-40B4-BE49-F238E27FC236}">
                <a16:creationId xmlns:a16="http://schemas.microsoft.com/office/drawing/2014/main" id="{811CAA6B-E7DC-406E-85A4-D9174956CD63}"/>
              </a:ext>
            </a:extLst>
          </p:cNvPr>
          <p:cNvSpPr txBox="1"/>
          <p:nvPr/>
        </p:nvSpPr>
        <p:spPr>
          <a:xfrm>
            <a:off x="7527010" y="3587098"/>
            <a:ext cx="916984" cy="954107"/>
          </a:xfrm>
          <a:prstGeom prst="rect">
            <a:avLst/>
          </a:prstGeom>
          <a:noFill/>
        </p:spPr>
        <p:txBody>
          <a:bodyPr wrap="square" rtlCol="0">
            <a:spAutoFit/>
          </a:bodyPr>
          <a:lstStyle/>
          <a:p>
            <a:r>
              <a:rPr lang="en-US" dirty="0"/>
              <a:t>Na</a:t>
            </a:r>
            <a:r>
              <a:rPr lang="en-US" baseline="-25000" dirty="0"/>
              <a:t>2</a:t>
            </a:r>
            <a:r>
              <a:rPr lang="en-US" dirty="0"/>
              <a:t>SO</a:t>
            </a:r>
            <a:r>
              <a:rPr lang="en-US" baseline="-25000" dirty="0"/>
              <a:t>3</a:t>
            </a:r>
            <a:r>
              <a:rPr lang="en-US" dirty="0"/>
              <a:t>, CaSO</a:t>
            </a:r>
            <a:r>
              <a:rPr lang="en-US" baseline="-25000" dirty="0"/>
              <a:t>4</a:t>
            </a:r>
            <a:r>
              <a:rPr lang="en-US" dirty="0"/>
              <a:t>, KNO</a:t>
            </a:r>
            <a:r>
              <a:rPr lang="en-US" baseline="-25000" dirty="0"/>
              <a:t>3</a:t>
            </a:r>
            <a:r>
              <a:rPr lang="en-US" dirty="0"/>
              <a:t>, FeCl</a:t>
            </a:r>
            <a:r>
              <a:rPr lang="en-US" baseline="-25000" dirty="0"/>
              <a:t>3</a:t>
            </a:r>
            <a:r>
              <a:rPr lang="en-US" dirty="0"/>
              <a:t> </a:t>
            </a:r>
            <a:endParaRPr lang="ru-RU" dirty="0"/>
          </a:p>
        </p:txBody>
      </p:sp>
    </p:spTree>
    <p:extLst>
      <p:ext uri="{BB962C8B-B14F-4D97-AF65-F5344CB8AC3E}">
        <p14:creationId xmlns:p14="http://schemas.microsoft.com/office/powerpoint/2010/main" val="3724967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BB599B-5408-4EEC-A2AB-AF0AF42A9B47}"/>
              </a:ext>
            </a:extLst>
          </p:cNvPr>
          <p:cNvSpPr>
            <a:spLocks noGrp="1"/>
          </p:cNvSpPr>
          <p:nvPr>
            <p:ph type="title"/>
          </p:nvPr>
        </p:nvSpPr>
        <p:spPr/>
        <p:txBody>
          <a:bodyPr/>
          <a:lstStyle/>
          <a:p>
            <a:r>
              <a:rPr lang="en-US" b="1" dirty="0"/>
              <a:t>Problem 1</a:t>
            </a:r>
            <a:r>
              <a:rPr lang="en-US" dirty="0"/>
              <a:t> – </a:t>
            </a:r>
            <a:r>
              <a:rPr lang="en-US" sz="2400" dirty="0"/>
              <a:t>Determine class of inorganic compounds</a:t>
            </a:r>
            <a:endParaRPr lang="ru-RU" dirty="0"/>
          </a:p>
        </p:txBody>
      </p:sp>
      <p:sp>
        <p:nvSpPr>
          <p:cNvPr id="3" name="Текст 2">
            <a:extLst>
              <a:ext uri="{FF2B5EF4-FFF2-40B4-BE49-F238E27FC236}">
                <a16:creationId xmlns:a16="http://schemas.microsoft.com/office/drawing/2014/main" id="{06762124-EFCB-4E36-9C3C-17801EF86AC4}"/>
              </a:ext>
            </a:extLst>
          </p:cNvPr>
          <p:cNvSpPr>
            <a:spLocks noGrp="1"/>
          </p:cNvSpPr>
          <p:nvPr>
            <p:ph type="body" idx="1"/>
          </p:nvPr>
        </p:nvSpPr>
        <p:spPr>
          <a:xfrm>
            <a:off x="871373" y="1160225"/>
            <a:ext cx="3336417" cy="3416400"/>
          </a:xfrm>
        </p:spPr>
        <p:txBody>
          <a:bodyPr/>
          <a:lstStyle/>
          <a:p>
            <a:pPr>
              <a:lnSpc>
                <a:spcPct val="200000"/>
              </a:lnSpc>
            </a:pPr>
            <a:r>
              <a:rPr lang="en-US" dirty="0" err="1"/>
              <a:t>CaO</a:t>
            </a:r>
            <a:endParaRPr lang="en-US" dirty="0"/>
          </a:p>
          <a:p>
            <a:pPr>
              <a:lnSpc>
                <a:spcPct val="200000"/>
              </a:lnSpc>
            </a:pPr>
            <a:r>
              <a:rPr lang="en-US" dirty="0"/>
              <a:t>AlCl</a:t>
            </a:r>
            <a:r>
              <a:rPr lang="en-US" sz="1000" dirty="0"/>
              <a:t>3</a:t>
            </a:r>
          </a:p>
          <a:p>
            <a:pPr>
              <a:lnSpc>
                <a:spcPct val="200000"/>
              </a:lnSpc>
            </a:pPr>
            <a:r>
              <a:rPr lang="en-US" dirty="0"/>
              <a:t>Mg(OH)</a:t>
            </a:r>
            <a:r>
              <a:rPr lang="en-US" sz="1000" dirty="0"/>
              <a:t>2</a:t>
            </a:r>
          </a:p>
          <a:p>
            <a:pPr>
              <a:lnSpc>
                <a:spcPct val="200000"/>
              </a:lnSpc>
            </a:pPr>
            <a:r>
              <a:rPr lang="en-US" dirty="0"/>
              <a:t>KOH</a:t>
            </a:r>
          </a:p>
          <a:p>
            <a:pPr>
              <a:lnSpc>
                <a:spcPct val="200000"/>
              </a:lnSpc>
            </a:pPr>
            <a:r>
              <a:rPr lang="en-US" dirty="0"/>
              <a:t>NaNO</a:t>
            </a:r>
            <a:r>
              <a:rPr lang="en-US" sz="1000" dirty="0"/>
              <a:t>3</a:t>
            </a:r>
          </a:p>
          <a:p>
            <a:pPr>
              <a:lnSpc>
                <a:spcPct val="200000"/>
              </a:lnSpc>
            </a:pPr>
            <a:r>
              <a:rPr lang="en-US" dirty="0"/>
              <a:t>CuSO</a:t>
            </a:r>
            <a:r>
              <a:rPr lang="en-US" sz="1000" dirty="0"/>
              <a:t>3</a:t>
            </a:r>
          </a:p>
          <a:p>
            <a:pPr>
              <a:lnSpc>
                <a:spcPct val="200000"/>
              </a:lnSpc>
            </a:pPr>
            <a:endParaRPr lang="ru-RU" sz="1000" dirty="0"/>
          </a:p>
        </p:txBody>
      </p:sp>
    </p:spTree>
    <p:extLst>
      <p:ext uri="{BB962C8B-B14F-4D97-AF65-F5344CB8AC3E}">
        <p14:creationId xmlns:p14="http://schemas.microsoft.com/office/powerpoint/2010/main" val="3018697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C97905-672D-2E61-DA73-FAC2CD070E89}"/>
              </a:ext>
            </a:extLst>
          </p:cNvPr>
          <p:cNvSpPr>
            <a:spLocks noGrp="1"/>
          </p:cNvSpPr>
          <p:nvPr>
            <p:ph type="title"/>
          </p:nvPr>
        </p:nvSpPr>
        <p:spPr/>
        <p:txBody>
          <a:bodyPr/>
          <a:lstStyle/>
          <a:p>
            <a:endParaRPr lang="ru-KZ"/>
          </a:p>
        </p:txBody>
      </p:sp>
      <p:pic>
        <p:nvPicPr>
          <p:cNvPr id="1026" name="Picture 2">
            <a:extLst>
              <a:ext uri="{FF2B5EF4-FFF2-40B4-BE49-F238E27FC236}">
                <a16:creationId xmlns:a16="http://schemas.microsoft.com/office/drawing/2014/main" id="{FE76A15F-AA09-6BB6-DB98-BFBE0BAA5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654" y="287689"/>
            <a:ext cx="6810375" cy="443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14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B120DC4-B454-991E-196B-404B7CDA7C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622"/>
          <a:stretch/>
        </p:blipFill>
        <p:spPr bwMode="auto">
          <a:xfrm>
            <a:off x="313496" y="364126"/>
            <a:ext cx="3014424" cy="44152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2AB0682-7E09-3C3F-A0DB-4136708D8E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851"/>
          <a:stretch/>
        </p:blipFill>
        <p:spPr bwMode="auto">
          <a:xfrm>
            <a:off x="4300776" y="987227"/>
            <a:ext cx="3327919" cy="388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899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BAFF26C-5066-4552-913D-295AB5CB5A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081" b="13370"/>
          <a:stretch/>
        </p:blipFill>
        <p:spPr bwMode="auto">
          <a:xfrm>
            <a:off x="482021" y="239255"/>
            <a:ext cx="7965767" cy="4664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E57E41-99AE-4166-BC39-B00C892199D6}"/>
              </a:ext>
            </a:extLst>
          </p:cNvPr>
          <p:cNvSpPr txBox="1"/>
          <p:nvPr/>
        </p:nvSpPr>
        <p:spPr>
          <a:xfrm>
            <a:off x="1377856" y="836908"/>
            <a:ext cx="6388287" cy="307777"/>
          </a:xfrm>
          <a:prstGeom prst="rect">
            <a:avLst/>
          </a:prstGeom>
          <a:noFill/>
        </p:spPr>
        <p:txBody>
          <a:bodyPr wrap="none" rtlCol="0">
            <a:spAutoFit/>
          </a:bodyPr>
          <a:lstStyle/>
          <a:p>
            <a:r>
              <a:rPr lang="en-US" i="1" dirty="0"/>
              <a:t>The tendency of an atom or molecule to attract electrons and thus form bonds.</a:t>
            </a:r>
            <a:endParaRPr lang="ru-RU" i="1" dirty="0"/>
          </a:p>
        </p:txBody>
      </p:sp>
    </p:spTree>
    <p:extLst>
      <p:ext uri="{BB962C8B-B14F-4D97-AF65-F5344CB8AC3E}">
        <p14:creationId xmlns:p14="http://schemas.microsoft.com/office/powerpoint/2010/main" val="2975466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7358C09-775A-4505-B3B4-639C66789C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338"/>
          <a:stretch/>
        </p:blipFill>
        <p:spPr bwMode="auto">
          <a:xfrm>
            <a:off x="1651412" y="715508"/>
            <a:ext cx="5841176" cy="3577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153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95030D6-34F9-4116-A728-2536CAB4E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291"/>
          <a:stretch/>
        </p:blipFill>
        <p:spPr bwMode="auto">
          <a:xfrm>
            <a:off x="1415845" y="309716"/>
            <a:ext cx="6858000" cy="404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65127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1658</TotalTime>
  <Words>1011</Words>
  <Application>Microsoft Office PowerPoint</Application>
  <PresentationFormat>Экран (16:9)</PresentationFormat>
  <Paragraphs>97</Paragraphs>
  <Slides>29</Slides>
  <Notes>10</Notes>
  <HiddenSlides>0</HiddenSlides>
  <MMClips>1</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29</vt:i4>
      </vt:variant>
    </vt:vector>
  </HeadingPairs>
  <TitlesOfParts>
    <vt:vector size="33" baseType="lpstr">
      <vt:lpstr>Times New Roman</vt:lpstr>
      <vt:lpstr>Brush Script MT</vt:lpstr>
      <vt:lpstr>Arial</vt:lpstr>
      <vt:lpstr>Simple Light</vt:lpstr>
      <vt:lpstr>Al-Farabi Kazakh National University Higher School of Medicine  </vt:lpstr>
      <vt:lpstr>LEARNING OUTCOMES</vt:lpstr>
      <vt:lpstr>Презентация PowerPoint</vt:lpstr>
      <vt:lpstr>Problem 1 – Determine class of inorganic compounds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Strengths of different types of bond and intermolecular force  </vt:lpstr>
      <vt:lpstr>Ionic bond </vt:lpstr>
      <vt:lpstr>Презентация PowerPoint</vt:lpstr>
      <vt:lpstr>Covalent bond </vt:lpstr>
      <vt:lpstr>COVALENT NONPOLAR BONDING</vt:lpstr>
      <vt:lpstr>Презентация PowerPoint</vt:lpstr>
      <vt:lpstr>COVALENT POLAR BONDING</vt:lpstr>
      <vt:lpstr>Outline</vt:lpstr>
      <vt:lpstr>Презентация PowerPoint</vt:lpstr>
      <vt:lpstr>Hydrogen bond </vt:lpstr>
      <vt:lpstr>Презентация PowerPoint</vt:lpstr>
      <vt:lpstr>Problem 2. Determine type of the chemical bond</vt:lpstr>
      <vt:lpstr>POLARITY → due to electron sharing</vt:lpstr>
      <vt:lpstr>SOLUBILITY → “Like dissolves like”</vt:lpstr>
      <vt:lpstr>HYDROPHOBICITY HYDROPHILICITY  “Hate it or love it”</vt:lpstr>
      <vt:lpstr> “Hate it or love it” - BOTH?</vt:lpstr>
      <vt:lpstr>HYDROPHOBIC AND HYDROPHILIC INTERACTIONS</vt:lpstr>
      <vt:lpstr>Презентация PowerPoint</vt:lpstr>
      <vt:lpstr>We have studied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Al-Farabi Kazakh National University Higher School of Medicine</dc:title>
  <dc:creator>user</dc:creator>
  <cp:lastModifiedBy>Шевченко Анастасия</cp:lastModifiedBy>
  <cp:revision>60</cp:revision>
  <dcterms:modified xsi:type="dcterms:W3CDTF">2023-10-16T09:51:17Z</dcterms:modified>
</cp:coreProperties>
</file>